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22"/>
  </p:notesMasterIdLst>
  <p:handoutMasterIdLst>
    <p:handoutMasterId r:id="rId23"/>
  </p:handoutMasterIdLst>
  <p:sldIdLst>
    <p:sldId id="451" r:id="rId2"/>
    <p:sldId id="555" r:id="rId3"/>
    <p:sldId id="564" r:id="rId4"/>
    <p:sldId id="548" r:id="rId5"/>
    <p:sldId id="472" r:id="rId6"/>
    <p:sldId id="551" r:id="rId7"/>
    <p:sldId id="556" r:id="rId8"/>
    <p:sldId id="544" r:id="rId9"/>
    <p:sldId id="550" r:id="rId10"/>
    <p:sldId id="545" r:id="rId11"/>
    <p:sldId id="552" r:id="rId12"/>
    <p:sldId id="553" r:id="rId13"/>
    <p:sldId id="554" r:id="rId14"/>
    <p:sldId id="557" r:id="rId15"/>
    <p:sldId id="558" r:id="rId16"/>
    <p:sldId id="559" r:id="rId17"/>
    <p:sldId id="563" r:id="rId18"/>
    <p:sldId id="560" r:id="rId19"/>
    <p:sldId id="561" r:id="rId20"/>
    <p:sldId id="562" r:id="rId21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E54"/>
    <a:srgbClr val="347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820" autoAdjust="0"/>
  </p:normalViewPr>
  <p:slideViewPr>
    <p:cSldViewPr>
      <p:cViewPr>
        <p:scale>
          <a:sx n="75" d="100"/>
          <a:sy n="75" d="100"/>
        </p:scale>
        <p:origin x="-18" y="360"/>
      </p:cViewPr>
      <p:guideLst>
        <p:guide orient="horz" pos="2160"/>
        <p:guide pos="2880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C8AAA-D61E-4518-B577-E9238453296F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8AAC4-C860-4D37-92C9-05998533F0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31614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C1042-B46D-4895-97C7-B1620BA85686}" type="datetimeFigureOut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5AA8C-7B36-4C55-93B1-BA2BA2F7F4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2197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2062" y="5305831"/>
            <a:ext cx="5859954" cy="24626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246360" y="9494918"/>
            <a:ext cx="85659" cy="184696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78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41363"/>
            <a:ext cx="4937125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157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0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54E67D6-D783-447F-A80A-CD325E09F4E9}" type="slidenum">
              <a:rPr lang="ru-RU" smtClean="0">
                <a:solidFill>
                  <a:srgbClr val="000000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C6699DA-3B52-40E9-85A5-71BFF472CCB0}" type="slidenum">
              <a:rPr lang="ru-RU" smtClean="0">
                <a:solidFill>
                  <a:srgbClr val="000000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1863" y="741363"/>
            <a:ext cx="4933950" cy="37020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C5187-1A92-403F-9AD4-8B61D2FBC2B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1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A3656A-6BEB-4A48-9F88-3FBFB2007E1E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9B91F-1A08-401C-82BC-FDF1A926CE38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139F3B-03A6-4E9F-BE7C-5B2331C076B2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08679495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3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353"/>
            <a:ext cx="9144000" cy="6860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467007" y="349865"/>
            <a:ext cx="83516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b="1" baseline="0" noProof="0" dirty="0" smtClean="0"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467006" y="508600"/>
            <a:ext cx="2875787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baseline="0" noProof="0" dirty="0" smtClean="0">
                <a:latin typeface="+mn-lt"/>
              </a:rPr>
              <a:t>Last Modified 6/16/2016 2:11 AM Central Asia Standard Time</a:t>
            </a: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467008" y="668957"/>
            <a:ext cx="2579232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900" baseline="0" noProof="0" dirty="0" smtClean="0">
                <a:latin typeface="+mn-lt"/>
              </a:rPr>
              <a:t>Printed 6/15/2016 1:02 AM Central Asia Standard Time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467007" y="2167275"/>
            <a:ext cx="4396834" cy="1107996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7007" y="3805361"/>
            <a:ext cx="4396834" cy="307777"/>
          </a:xfrm>
        </p:spPr>
        <p:txBody>
          <a:bodyPr wrap="square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grpSp>
        <p:nvGrpSpPr>
          <p:cNvPr id="3" name="McK Title Elements" hidden="1"/>
          <p:cNvGrpSpPr>
            <a:grpSpLocks/>
          </p:cNvGrpSpPr>
          <p:nvPr userDrawn="1"/>
        </p:nvGrpSpPr>
        <p:grpSpPr bwMode="auto">
          <a:xfrm>
            <a:off x="467007" y="4734494"/>
            <a:ext cx="4396834" cy="2013363"/>
            <a:chOff x="537729" y="4582044"/>
            <a:chExt cx="5121275" cy="1973282"/>
          </a:xfrm>
        </p:grpSpPr>
        <p:sp>
          <p:nvSpPr>
            <p:cNvPr id="14" name="McK Document type"/>
            <p:cNvSpPr txBox="1">
              <a:spLocks noChangeArrowheads="1"/>
            </p:cNvSpPr>
            <p:nvPr/>
          </p:nvSpPr>
          <p:spPr bwMode="auto">
            <a:xfrm>
              <a:off x="537729" y="4582044"/>
              <a:ext cx="4935539" cy="21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0" baseline="0" noProof="0" dirty="0" smtClean="0">
                  <a:latin typeface="+mn-lt"/>
                </a:rPr>
                <a:t>Document type</a:t>
              </a:r>
            </a:p>
          </p:txBody>
        </p:sp>
        <p:sp>
          <p:nvSpPr>
            <p:cNvPr id="15" name="McK Date"/>
            <p:cNvSpPr txBox="1">
              <a:spLocks noChangeArrowheads="1"/>
            </p:cNvSpPr>
            <p:nvPr/>
          </p:nvSpPr>
          <p:spPr bwMode="auto">
            <a:xfrm>
              <a:off x="537729" y="4850332"/>
              <a:ext cx="4935539" cy="21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sz="1400" b="0" baseline="0" noProof="0" smtClean="0">
                  <a:latin typeface="+mn-lt"/>
                </a:rPr>
                <a:t>Date</a:t>
              </a:r>
            </a:p>
          </p:txBody>
        </p:sp>
        <p:sp>
          <p:nvSpPr>
            <p:cNvPr id="16" name="McK Disclaimer"/>
            <p:cNvSpPr>
              <a:spLocks noChangeArrowheads="1"/>
            </p:cNvSpPr>
            <p:nvPr/>
          </p:nvSpPr>
          <p:spPr bwMode="auto">
            <a:xfrm>
              <a:off x="537729" y="6432215"/>
              <a:ext cx="5121275" cy="1231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1202" eaLnBrk="0" hangingPunct="0"/>
              <a:r>
                <a:rPr lang="en-US" sz="800" b="0" baseline="0" noProof="0" dirty="0">
                  <a:latin typeface="+mn-lt"/>
                </a:rPr>
                <a:t>CONFIDENTIAL AND </a:t>
              </a:r>
              <a:r>
                <a:rPr lang="en-US" sz="800" b="0" baseline="0" noProof="0" dirty="0" smtClean="0">
                  <a:latin typeface="+mn-lt"/>
                </a:rPr>
                <a:t>PROPRIETARY</a:t>
              </a:r>
              <a:endParaRPr lang="en-US" sz="800" b="0" baseline="0" noProof="0" dirty="0">
                <a:latin typeface="+mn-lt"/>
              </a:endParaRPr>
            </a:p>
          </p:txBody>
        </p:sp>
      </p:grpSp>
      <p:sp>
        <p:nvSpPr>
          <p:cNvPr id="19" name="doc id"/>
          <p:cNvSpPr>
            <a:spLocks noChangeArrowheads="1"/>
          </p:cNvSpPr>
          <p:nvPr userDrawn="1"/>
        </p:nvSpPr>
        <p:spPr bwMode="auto">
          <a:xfrm>
            <a:off x="8298444" y="37255"/>
            <a:ext cx="670614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29"/>
            <a:endParaRPr lang="en-US" sz="800" baseline="0" noProof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1E390E-F939-4BB1-8C7F-002E7482F1D9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9B201-F557-4E69-8DB1-B4C1261CC280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C253DB-C547-4C66-A075-4559A98352C1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133396-7413-45FC-9123-E6FBB551AA23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7D6EBD-CE09-4BB7-BB0D-A1F7D9AACD94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ABA9C-B423-4353-8A54-BDBBCE7A2E1D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8A9644-61F7-4DE4-A174-BB0432EAAD5C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6E5D26-B141-4CE5-BEA4-624DEAA241A8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339ED1-2741-4648-9332-7AA884D4324A}" type="datetime1">
              <a:rPr lang="ru-RU" smtClean="0"/>
              <a:pPr/>
              <a:t>21.12.2016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853691"/>
            <a:ext cx="8501122" cy="430887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600" b="1" dirty="0">
                <a:effectLst/>
              </a:rPr>
              <a:t>Закон </a:t>
            </a:r>
            <a:r>
              <a:rPr lang="ru-RU" sz="3600" b="1" dirty="0" smtClean="0">
                <a:effectLst/>
              </a:rPr>
              <a:t>РК от </a:t>
            </a:r>
            <a:r>
              <a:rPr lang="ru-RU" sz="3600" b="1" dirty="0">
                <a:effectLst/>
              </a:rPr>
              <a:t>30 ноября 2016 года </a:t>
            </a:r>
            <a:r>
              <a:rPr lang="ru-RU" sz="3600" b="1" dirty="0" smtClean="0">
                <a:effectLst/>
              </a:rPr>
              <a:t> </a:t>
            </a:r>
            <a:r>
              <a:rPr lang="ru-RU" sz="3600" b="1" dirty="0">
                <a:effectLst/>
              </a:rPr>
              <a:t>26-</a:t>
            </a:r>
            <a:r>
              <a:rPr lang="en-US" sz="3600" b="1" dirty="0">
                <a:effectLst/>
              </a:rPr>
              <a:t>VI</a:t>
            </a:r>
            <a:r>
              <a:rPr lang="ru-RU" sz="3600" b="1" dirty="0">
                <a:effectLst/>
              </a:rPr>
              <a:t> ЗРК </a:t>
            </a:r>
            <a:r>
              <a:rPr lang="ru-RU" sz="3600" b="1" dirty="0" smtClean="0">
                <a:effectLst/>
              </a:rPr>
              <a:t> «О </a:t>
            </a:r>
            <a:r>
              <a:rPr lang="ru-RU" sz="3600" b="1" dirty="0">
                <a:effectLst/>
              </a:rPr>
              <a:t>внесении изменений и дополнений в некоторые законодательные акты Республики Казахстан по вопросам налогообложения и таможенного </a:t>
            </a:r>
            <a:r>
              <a:rPr lang="ru-RU" sz="3600" b="1" dirty="0" smtClean="0">
                <a:effectLst/>
              </a:rPr>
              <a:t>администрирования» </a:t>
            </a:r>
            <a:r>
              <a:rPr lang="ru-RU" sz="3600" b="1" dirty="0">
                <a:effectLst/>
              </a:rPr>
              <a:t>  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0" y="6500834"/>
            <a:ext cx="9144000" cy="214314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Астана, 2016 год</a:t>
            </a:r>
            <a:endParaRPr lang="az-Cyrl-AZ" dirty="0"/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0" y="142852"/>
            <a:ext cx="9144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финансов Республики Казахстан</a:t>
            </a:r>
            <a:endParaRPr kumimoji="0" lang="az-Cyrl-AZ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8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764705"/>
            <a:ext cx="8440615" cy="4968552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Порядок определения и применения рыночного курса 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обмена </a:t>
            </a: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валют устанавливается Национальным Банком.</a:t>
            </a: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действующем Налоговом кодексе  рыночный 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курс обмена валют – это средневзвешенный курс</a:t>
            </a:r>
            <a:r>
              <a:rPr lang="ru-RU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сложившийся на основной сессии фондовой биржи 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определенный в порядке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устанавливаемом Национальным банком. </a:t>
            </a: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 этом согласно изменениям в 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Постановление Правления Национального банка, внесенным в 2015 </a:t>
            </a: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году, </a:t>
            </a:r>
            <a:r>
              <a:rPr lang="ru-RU" sz="17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рыночный курс обмена валют определяется по итогам </a:t>
            </a:r>
            <a:r>
              <a:rPr lang="ru-RU" sz="1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двух сессий фондовой </a:t>
            </a:r>
            <a:r>
              <a:rPr lang="ru-RU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биржи</a:t>
            </a: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indent="446088" algn="just">
              <a:lnSpc>
                <a:spcPct val="114000"/>
              </a:lnSpc>
              <a:buNone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целью исключения коллизии при налогообложении применять </a:t>
            </a: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рыночный курс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588" lvl="1" indent="450850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определяемый в порядке, установленном Национальным банком;</a:t>
            </a:r>
          </a:p>
          <a:p>
            <a:pPr marL="1588" lvl="1" indent="450850" algn="just">
              <a:lnSpc>
                <a:spcPct val="114000"/>
              </a:lnSpc>
              <a:buFont typeface="Wingdings" pitchFamily="2" charset="2"/>
              <a:buChar char="Ø"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сложившийся на дату, установленную в Налоговом кодексе.</a:t>
            </a:r>
          </a:p>
          <a:p>
            <a:pPr marL="1588" lvl="1" indent="450850" algn="just">
              <a:lnSpc>
                <a:spcPct val="114000"/>
              </a:lnSpc>
              <a:buFont typeface="Wingdings" pitchFamily="2" charset="2"/>
              <a:buChar char="Ø"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678606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359532" y="212338"/>
            <a:ext cx="8424936" cy="4519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рыночного курса обмена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валют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8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405" y="908720"/>
            <a:ext cx="8496944" cy="489654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3175" indent="530225" algn="just">
              <a:buNone/>
            </a:pP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Согласно Закону «О разрешениях и уведомлениях» с 1 января 2017 года регистрация индивидуальных предпринимателей переведена с заявительного порядка на уведомительный. </a:t>
            </a:r>
          </a:p>
          <a:p>
            <a:pPr marL="3175" indent="530225" algn="just">
              <a:buNone/>
            </a:pPr>
            <a:endParaRPr lang="ru-RU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175" indent="530225" algn="just">
              <a:buNone/>
            </a:pP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Заявитель обязан направить уведомление в случаях изменения:</a:t>
            </a:r>
          </a:p>
          <a:p>
            <a:pPr marL="3175" indent="530225" algn="just">
              <a:buFontTx/>
              <a:buChar char="-"/>
            </a:pP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юридического адреса;</a:t>
            </a:r>
          </a:p>
          <a:p>
            <a:pPr marL="3175" indent="530225" algn="just">
              <a:buFontTx/>
              <a:buChar char="-"/>
            </a:pP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адреса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осуществления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деятельности.</a:t>
            </a:r>
          </a:p>
          <a:p>
            <a:pPr marL="3175" indent="530225" algn="just">
              <a:buNone/>
            </a:pP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 изменении других регистрационных </a:t>
            </a:r>
            <a:r>
              <a:rPr lang="ru-RU" sz="18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данных </a:t>
            </a:r>
            <a:r>
              <a:rPr lang="ru-RU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индивидуального предпринимателя в Налоговом и Предпринимательском кодексах  </a:t>
            </a:r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сохранился заявительный порядок.</a:t>
            </a:r>
          </a:p>
          <a:p>
            <a:pPr marL="3175" indent="530225" algn="just"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3175" indent="530225" algn="just">
              <a:buNone/>
            </a:pP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предусмотрены изменения в Налоговый и Предпринимательский кодексы о распространении 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уведомительного порядка также и на внесение изменений в 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другие регистрационные </a:t>
            </a:r>
            <a:r>
              <a:rPr lang="ru-RU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данные индивидуального 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предпринимателя.</a:t>
            </a: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16632"/>
            <a:ext cx="8715436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Регистрационный учет налогоплательщиков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8905" y="764704"/>
            <a:ext cx="8606190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49685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92075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 добровольном приостановлении деятельности налогоплательщика производится снятие его с регистрационного учета по НДС.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92075" indent="446088" algn="just">
              <a:buNone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92075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 этом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тсутствует  право на  отказ в постановке на регистрационный учет по НДС такого налогоплательщика в период приостановления деятельности. </a:t>
            </a:r>
          </a:p>
          <a:p>
            <a:pPr marL="92075" indent="446088" algn="just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92075" indent="446088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предусмотрена норма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отказе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постановке на регистрационный учет по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НДС в отношении налогоплательщиков в период, приостановления ими деятельности.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1200"/>
              </a:spcBef>
              <a:buAutoNum type="arabicParenR"/>
            </a:pP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16632"/>
            <a:ext cx="8715436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Постановка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регистрационный учет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НДС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8905" y="788740"/>
            <a:ext cx="8606190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0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468052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533400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Согласно Закону РК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«О банках и банковской деятельности в Республике Казахстан»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реорганизуемый банк вправе не меняя фактически банковский счет осуществить его передачу банку-правопреемнику, который изменит данному счету ИИК и БИК. </a:t>
            </a:r>
          </a:p>
          <a:p>
            <a:pPr marL="0" indent="533400" algn="just">
              <a:buNone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533400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Процедура уведомления банками органов государственных доходов при изменении реквизитов банковского счета клиента не предусмотрена. </a:t>
            </a:r>
          </a:p>
          <a:p>
            <a:pPr marL="0" indent="533400" algn="just"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indent="53340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предусмотрена обязанность для банков или организаций, осуществляющих отдельные виды банковских операций, при изменении реквизитов банковского счета уведомлять орган государственных доходов.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16632"/>
            <a:ext cx="8715436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Постановка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регистрационный учет налогоплательщиков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1259" y="764704"/>
            <a:ext cx="8606190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0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857232"/>
            <a:ext cx="8176422" cy="509204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446088" algn="just">
              <a:buNone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 2015 года импортеры алкогольной продукции уплачивают обеспечительный платеж при ввозе из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стран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ЕАЭС </a:t>
            </a:r>
            <a:r>
              <a:rPr lang="ru-RU" sz="20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(1 МРП </a:t>
            </a:r>
            <a:r>
              <a:rPr lang="ru-RU" sz="2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1 литр алкогольной продукции),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ри импорте из третьих стран уплата не предусмотрена.</a:t>
            </a:r>
          </a:p>
          <a:p>
            <a:pPr marL="0" indent="446088" algn="just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создания равных условий ведения бизнеса для всех импортеров алкогольной продукции предусмотрен обеспечительный платеж на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импортеров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алкогольной продукции  из третьих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стран.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76422" cy="7406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Распространение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обеспечительного платежа на импортеров алкогольной продукции  из третьих стран</a:t>
            </a:r>
            <a:endParaRPr lang="ru-RU" sz="2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00034" y="857232"/>
            <a:ext cx="7920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05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857232"/>
            <a:ext cx="8176422" cy="552409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446088" algn="just">
              <a:buNone/>
            </a:pPr>
            <a:endParaRPr lang="ru-RU" sz="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Действие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лицензии на производство этилового 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спирта, водки приостанавливается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течение квартала использовано менее 40 процентов от производственной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мощности. Налогоплательщики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могут не выполнить это требование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квартале, в котором получили лицензию.</a:t>
            </a: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>
              <a:lnSpc>
                <a:spcPct val="114000"/>
              </a:lnSpc>
              <a:buNone/>
            </a:pP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исключено требование по минимальному использованию  производственных мощностей в квартале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котором получена лицензия.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endParaRPr lang="ru-RU" sz="14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76422" cy="648072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распространение требований об отзыве лицензии при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несоблюдении мощности по производству алкогольной продукции в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первый квартал деятельности</a:t>
            </a:r>
            <a:endParaRPr lang="ru-RU" sz="2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00034" y="857232"/>
            <a:ext cx="7920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651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34" y="1196752"/>
            <a:ext cx="8104414" cy="46085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действующем законодательстве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производству и обороту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нефтепродуктов отменен запрет на использование резервуаров двумя и более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физическими и (или) юридическими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лицами.</a:t>
            </a:r>
          </a:p>
          <a:p>
            <a:pPr marL="0" indent="446088" algn="just">
              <a:buNone/>
            </a:pPr>
            <a:endParaRPr lang="ru-RU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Кодексе об административных правонарушениях действует норма о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привлечении к административной ответственности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владельцев при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передаче резервуаров одновременно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двум и более физическим и (или) юридическим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лицам. </a:t>
            </a:r>
          </a:p>
          <a:p>
            <a:pPr marL="0" indent="446088" algn="just">
              <a:buNone/>
            </a:pPr>
            <a:endParaRPr lang="ru-RU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КоАП исключена норма, предусматривающая привлечение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 административной ответственности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владельцев при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передаче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резервуаров одновременно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двум и более физическим и (или) юридическим лицам</a:t>
            </a:r>
          </a:p>
          <a:p>
            <a:pPr marL="0" indent="446088" algn="just">
              <a:buFont typeface="Wingdings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16632"/>
            <a:ext cx="8186766" cy="93610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законодательства по администрированию подакцизной продукции</a:t>
            </a:r>
            <a:endParaRPr lang="ru-RU" sz="2200" dirty="0" smtClean="0">
              <a:solidFill>
                <a:srgbClr val="00206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00034" y="857232"/>
            <a:ext cx="79208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961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40615" cy="4804585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Уполномоченным юридическим лицом осуществляется реализация ограниченного в распоряжении имущества налогоплательщика в счет налоговой задолженности и задолженности по таможенным платежам и налогам, пеням в порядке, установленном Правительством Республики Казахстан.</a:t>
            </a:r>
          </a:p>
          <a:p>
            <a:pPr marL="0" lvl="1" indent="446088" algn="just">
              <a:lnSpc>
                <a:spcPct val="114000"/>
              </a:lnSpc>
              <a:buNone/>
            </a:pPr>
            <a:endParaRPr lang="ru-RU" sz="17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действующим Налоговому и Таможенному кодексам после применения всех способов обеспечения и мер взыскания задолженности в бюджет предусмотрена реализация ограниченного в распоряжении имущества налогоплательщика, в том числе с незначительной стоимостью, которые покрывают только расходы на их реализацию и вознаграждение уполномоченного юридического лица. </a:t>
            </a:r>
          </a:p>
          <a:p>
            <a:pPr marL="0" lvl="1" indent="446088" algn="just">
              <a:lnSpc>
                <a:spcPct val="114000"/>
              </a:lnSpc>
              <a:buNone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>
              <a:lnSpc>
                <a:spcPct val="114000"/>
              </a:lnSpc>
              <a:buNone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целях снижения затрат государства при взыскании задолженности в бюджет предлагается не обращать взыскание на имущество с незначительной стоимостью (общая балансовая стоимость менее 6 - кратного МРП).</a:t>
            </a:r>
          </a:p>
          <a:p>
            <a:pPr marL="1588" lvl="1" indent="450850" algn="just">
              <a:lnSpc>
                <a:spcPct val="114000"/>
              </a:lnSpc>
              <a:buFont typeface="Wingdings" pitchFamily="2" charset="2"/>
              <a:buChar char="Ø"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79512" y="764704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142844" y="116632"/>
            <a:ext cx="9001156" cy="6680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взаимодействия с уполномоченным юридическим лицом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(АО «Компания по реабилитации и управлению активами»)</a:t>
            </a:r>
            <a:endParaRPr lang="ru-RU" sz="1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5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692696"/>
            <a:ext cx="8643998" cy="5544616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Установление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требования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 местам досмотра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товаров</a:t>
            </a:r>
            <a:r>
              <a:rPr lang="en-US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части четкого обозначения периметра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места досмотра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зоне </a:t>
            </a:r>
            <a:r>
              <a:rPr lang="ru-RU" sz="15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просматриваемости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средств видеонаблюдения</a:t>
            </a:r>
            <a:endParaRPr lang="en-US" sz="15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прозрачности при совершении таможенных операций и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исключение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коррупционных рисков при проведении досмотра на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СВХ и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таможенных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складах.</a:t>
            </a:r>
          </a:p>
          <a:p>
            <a:pPr marL="0" lvl="1" indent="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Установление компетенции на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особенностей проведения таможенного досмотра,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осмотра.</a:t>
            </a:r>
            <a:endParaRPr 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целях прозрачности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совершения таможенных операций и детализации действий при проведении таможенного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осмотра, досмотра.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термина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«внешнеэкономическая сделка»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5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внесение ясности для участников ВЭД при определении декларанта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 сделкам, заключенным между лицами разных государств-членов ЕАЭС, в рамках которых товары перемещаются через таможенную границу.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Уточнение основания продления сроков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рассмотрения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заявления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 включении объектов интеллектуальной собственности в таможенный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реестр (</a:t>
            </a:r>
            <a:r>
              <a:rPr lang="ru-RU" sz="15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только в случае направления </a:t>
            </a:r>
            <a:r>
              <a:rPr lang="ru-RU" sz="15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запроса третьим лицам и (или) иным государственным </a:t>
            </a:r>
            <a:r>
              <a:rPr lang="ru-RU" sz="15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органам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5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установление конкретных оснований для продления сроков рассмотрения заявлений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18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7504" y="548680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-171400"/>
            <a:ext cx="9144000" cy="7143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овершенствование таможенного администрирования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6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836712"/>
            <a:ext cx="8643998" cy="532859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Уточнение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периода,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 который проводится выездная таможенная проверка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соответствие условиям включения в реестр уполномоченных экономических операторов </a:t>
            </a:r>
            <a:r>
              <a:rPr lang="ru-RU" sz="15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(последние </a:t>
            </a:r>
            <a:r>
              <a:rPr lang="ru-RU" sz="15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 лет </a:t>
            </a:r>
            <a:r>
              <a:rPr lang="ru-RU" sz="15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 дня регистрации заявления)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учетом периода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ранее проведенных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проверок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периода времени, по которому проводится выездная таможенная проверка.</a:t>
            </a:r>
            <a:endParaRPr 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ru-RU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Сокращение количества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статей КоАП РК,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являющихся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основанием для отказа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 включение в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реестр уполномоченных экономических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операторов,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для отзыва </a:t>
            </a: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свидетельства </a:t>
            </a:r>
            <a:r>
              <a:rPr lang="ru-RU" sz="1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включении в реестр. 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упрощение условий для получения статуса уполномоченного экономического оператора.</a:t>
            </a:r>
            <a:endParaRPr lang="ru-RU" sz="1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ru-RU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Закрепление возможности использования 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опознавательного знака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для обозначения транспортных средств международной перевозки уполномоченных экономических операторов</a:t>
            </a:r>
            <a:r>
              <a:rPr lang="ru-RU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5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15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15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приоритетное перемещение через таможенную границу ЕАЭС транспортных средств уполномоченных экономических операторов.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1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19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2844" y="764704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44624"/>
            <a:ext cx="9144000" cy="7143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деятельности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уполномоченных экономических операторов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16632"/>
            <a:ext cx="87154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endParaRPr lang="ru-RU" sz="1600" b="1" dirty="0" smtClean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Досудебное урегулирование налоговых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и таможенных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споров и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рассмотрение предварительного </a:t>
            </a:r>
            <a:r>
              <a:rPr lang="ru-RU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акта </a:t>
            </a:r>
            <a:r>
              <a:rPr lang="ru-RU" b="1" dirty="0" smtClean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проверки</a:t>
            </a:r>
            <a:endParaRPr lang="ru-RU" b="1" dirty="0">
              <a:solidFill>
                <a:srgbClr val="002060"/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33871" y="783459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14282" y="764704"/>
            <a:ext cx="844436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>
              <a:defRPr/>
            </a:pP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8775" algn="just">
              <a:defRPr/>
            </a:pP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Рассмотрение жалоб субъектов предпринимательства 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уведомление о результатах проверки </a:t>
            </a: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(или) уведомление </a:t>
            </a:r>
            <a:r>
              <a:rPr lang="ru-RU" sz="19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устранении нарушений 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Комитетом государственных доходов  </a:t>
            </a:r>
            <a:r>
              <a:rPr lang="ru-RU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судом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>
              <a:defRPr/>
            </a:pP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 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акта проверки </a:t>
            </a:r>
            <a:r>
              <a:rPr lang="ru-RU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предусмотрено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>
              <a:defRPr/>
            </a:pPr>
            <a:endParaRPr lang="ru-RU" sz="19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 algn="just">
              <a:defRPr/>
            </a:pP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Правительством РК приняты предложения Национальной палаты предпринимателей Республики Казахстан «</a:t>
            </a:r>
            <a:r>
              <a:rPr lang="ru-RU" sz="19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Атамекен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части введения нового механизма досудебного урегулирования налоговых и таможенных споров и рассмотрения возражений на проект акта проверки.</a:t>
            </a:r>
          </a:p>
          <a:p>
            <a:pPr indent="358775" algn="just">
              <a:defRPr/>
            </a:pPr>
            <a:endParaRPr lang="ru-RU" sz="19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3400" algn="just"/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внедрение института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досудебного урегулирования споров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июля 2017 года, в части:</a:t>
            </a:r>
          </a:p>
          <a:p>
            <a:pPr indent="533400" algn="just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рассмотрения  возражений субъектов предпринимательства 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предварительный акт </a:t>
            </a:r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проверки;</a:t>
            </a:r>
          </a:p>
          <a:p>
            <a:pPr indent="533400" algn="just"/>
            <a:r>
              <a:rPr lang="ru-RU" sz="19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создания Апелляционной комиссии при Министерстве финансов для рассмотрения жалоб на результаты проверок.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19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136904" cy="453650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1" indent="341313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е помещение под процедуру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транзита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иностранных товаров, перемещаемых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пределах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границы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одного населенного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пункта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0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например, от аэропорта до города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ускорение доставки товаров, исключение издержек участников внешнеэкономической деятельности.</a:t>
            </a: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применение обеспечения при таможенном транзите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при перемещении иностранных товаров </a:t>
            </a:r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воздушным транспортом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61950" algn="just">
              <a:lnSpc>
                <a:spcPct val="114000"/>
              </a:lnSpc>
              <a:buClr>
                <a:srgbClr val="2DA2BF"/>
              </a:buClr>
              <a:buNone/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упрощение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транзита при воздушных перевозках.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1" indent="341313" algn="just">
              <a:lnSpc>
                <a:spcPct val="114000"/>
              </a:lnSpc>
              <a:buClr>
                <a:srgbClr val="2DA2BF"/>
              </a:buClr>
              <a:buFont typeface="Wingdings" panose="05000000000000000000" pitchFamily="2" charset="2"/>
              <a:buChar char="v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20</a:t>
            </a:fld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2844" y="835124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 txBox="1">
            <a:spLocks/>
          </p:cNvSpPr>
          <p:nvPr/>
        </p:nvSpPr>
        <p:spPr>
          <a:xfrm>
            <a:off x="0" y="50349"/>
            <a:ext cx="9144000" cy="7143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Упрощение процедур таможенного транзита товаров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38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/>
          </a:bodyPr>
          <a:lstStyle/>
          <a:p>
            <a:pPr marL="0" lvl="0" indent="263525" algn="just">
              <a:spcBef>
                <a:spcPts val="0"/>
              </a:spcBef>
              <a:buClrTx/>
              <a:buSzTx/>
              <a:buNone/>
              <a:defRPr/>
            </a:pPr>
            <a:r>
              <a:rPr lang="kk-KZ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kk-KZ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2014г</a:t>
            </a:r>
            <a:r>
              <a:rPr lang="kk-KZ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Казахстаном ратифицирована Конвенция о взаимной административной помощи по налоговым делам </a:t>
            </a:r>
            <a:r>
              <a:rPr lang="ru-RU" sz="1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(Страсбургская конвенция 25 января 1988г</a:t>
            </a:r>
            <a:r>
              <a:rPr lang="ru-RU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</a:p>
          <a:p>
            <a:pPr marL="0" indent="263525" algn="just">
              <a:spcBef>
                <a:spcPts val="0"/>
              </a:spcBef>
              <a:buClrTx/>
              <a:buSzTx/>
              <a:buNone/>
              <a:defRPr/>
            </a:pPr>
            <a:r>
              <a:rPr lang="ru-RU" sz="16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(к конвенции присоединились 103 государства, в том числе 19 оффшорных юрисдикций)</a:t>
            </a:r>
          </a:p>
          <a:p>
            <a:pPr marL="0" lvl="0" indent="263525" algn="just">
              <a:spcBef>
                <a:spcPts val="0"/>
              </a:spcBef>
              <a:buClrTx/>
              <a:buSzTx/>
              <a:buNone/>
              <a:defRPr/>
            </a:pP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263525" algn="just">
              <a:spcBef>
                <a:spcPts val="0"/>
              </a:spcBef>
              <a:buClrTx/>
              <a:buSzTx/>
              <a:buNone/>
              <a:defRPr/>
            </a:pPr>
            <a:r>
              <a:rPr lang="ru-RU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- обмен налоговой информацией в целях противодействия теневой экономике, отмыванию теневых доходов , включая уклонение от уплаты налогов.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263525" algn="just">
              <a:spcBef>
                <a:spcPts val="0"/>
              </a:spcBef>
              <a:buClrTx/>
              <a:buSzTx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создания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правовой основы для исполнения Казахстаном положений </a:t>
            </a:r>
            <a:r>
              <a:rPr 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вышеуказанного соглашения, 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введены 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поправки в 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законодательство РК, предусматривающие 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механизмов и инструментов обмена информацией в сфере </a:t>
            </a:r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налогообложения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Налоговый, Гражданский кодексы, законы о банках, о страховании, о рынке ценных </a:t>
            </a:r>
            <a:r>
              <a:rPr lang="ru-RU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бумаг)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800" dirty="0">
              <a:solidFill>
                <a:srgbClr val="002060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  <a:defRPr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116632"/>
            <a:ext cx="9144000" cy="714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  <a:cs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smtClean="0">
                <a:solidFill>
                  <a:srgbClr val="002060"/>
                </a:solidFill>
                <a:latin typeface="Arial" charset="0"/>
              </a:rPr>
              <a:t>Международное взаимодействие по обмену информацией</a:t>
            </a:r>
            <a:endParaRPr lang="ru-RU" alt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830987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3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14422"/>
            <a:ext cx="8496944" cy="451883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360000" algn="just">
              <a:spcBef>
                <a:spcPts val="1200"/>
              </a:spcBef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применения Конвенции об </a:t>
            </a:r>
            <a:r>
              <a:rPr lang="ru-RU" sz="17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избежании</a:t>
            </a: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двойного налогообложения нерезидент обязан предоставить </a:t>
            </a:r>
            <a:r>
              <a:rPr lang="ru-RU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документ, подтверждающий </a:t>
            </a:r>
            <a:r>
              <a:rPr lang="ru-RU" sz="1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резидентство</a:t>
            </a:r>
            <a:r>
              <a:rPr lang="ru-RU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на бумажном носителе с дипломатической (консульской) легализацией такого документа. </a:t>
            </a:r>
          </a:p>
          <a:p>
            <a:pPr marL="0" indent="360000" algn="just">
              <a:spcBef>
                <a:spcPts val="1200"/>
              </a:spcBef>
              <a:buNone/>
            </a:pPr>
            <a:endParaRPr lang="ru-RU" sz="17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360000" algn="just">
              <a:spcBef>
                <a:spcPts val="1200"/>
              </a:spcBef>
              <a:buNone/>
            </a:pP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Международная практика – иностранные государства переходят на подтверждение </a:t>
            </a:r>
            <a:r>
              <a:rPr lang="ru-RU" sz="17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7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в электронном виде путем размещения на официальных сайтах компетентных органов. </a:t>
            </a:r>
          </a:p>
          <a:p>
            <a:pPr marL="0" indent="354013" algn="just">
              <a:buNone/>
            </a:pPr>
            <a:endParaRPr lang="ru-RU" sz="1700" b="1" dirty="0" smtClean="0">
              <a:latin typeface="Arial" pitchFamily="34" charset="0"/>
              <a:cs typeface="Arial" pitchFamily="34" charset="0"/>
            </a:endParaRPr>
          </a:p>
          <a:p>
            <a:pPr marL="0" indent="354013" algn="just">
              <a:buNone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предусмотрены поправки </a:t>
            </a:r>
            <a:r>
              <a:rPr lang="ru-RU" sz="1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упрощению 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этой процедуры, путем предоставления возможности подтверждения </a:t>
            </a:r>
            <a:r>
              <a:rPr lang="ru-RU" sz="1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резидентства</a:t>
            </a: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нерезидента в электронном виде. </a:t>
            </a:r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16632"/>
            <a:ext cx="8715436" cy="740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электронного документа, подтверждающего </a:t>
            </a:r>
            <a:r>
              <a:rPr lang="ru-RU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резидентство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нерезидента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836712"/>
            <a:ext cx="8606190" cy="0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139" y="785794"/>
            <a:ext cx="8591341" cy="500066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35560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2015 году внесены поправки в налоговое законодательство, предусматривающие поэтапный переход на обязательную выписку ЭСФ:</a:t>
            </a:r>
          </a:p>
          <a:p>
            <a:pPr marL="542925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января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2016г.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уполномоченные экономические операторы;</a:t>
            </a:r>
          </a:p>
          <a:p>
            <a:pPr marL="446088" indent="-84138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июля 2016г.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таможенные перевозчики, таможенные представители, владельцы таможенных складов, владельцы складов временного хранения;</a:t>
            </a:r>
          </a:p>
          <a:p>
            <a:pPr marL="542925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января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2017г.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плательщики НДС.</a:t>
            </a:r>
          </a:p>
          <a:p>
            <a:pPr marL="542925" indent="-180975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  <a:defRPr/>
            </a:pPr>
            <a:endParaRPr lang="ru-RU" sz="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361950" algn="just">
              <a:spcAft>
                <a:spcPts val="600"/>
              </a:spcAft>
              <a:buNone/>
            </a:pP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связи с обязательством Казахстана перед государствами-членами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ЕАЭС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 созданию системы учета отслеживания товаров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ВТО на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базе ИС ЭСФ с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применением модуля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«Виртуальный склад», а также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решением о финансировании </a:t>
            </a:r>
            <a:r>
              <a:rPr lang="en-U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IT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рамках Всемирного банка предусмотрен переход </a:t>
            </a:r>
            <a:r>
              <a:rPr lang="ru-RU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 обязательную выписку </a:t>
            </a:r>
            <a:r>
              <a:rPr lang="ru-RU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ЭСФ в следующие этапы:</a:t>
            </a:r>
            <a:endParaRPr lang="ru-RU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355600">
              <a:spcAft>
                <a:spcPts val="600"/>
              </a:spcAft>
              <a:buNone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 января 2018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года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крупные налогоплательщики, подлежащие мониторингу;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355600">
              <a:spcAft>
                <a:spcPts val="600"/>
              </a:spcAft>
              <a:buFontTx/>
              <a:buChar char="-"/>
            </a:pP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с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 января 2019 года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плательщики НДС.. </a:t>
            </a:r>
          </a:p>
          <a:p>
            <a:pPr marL="361950" indent="0">
              <a:spcAft>
                <a:spcPts val="600"/>
              </a:spcAft>
              <a:buNone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Аналогично внедрение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сопроводительных накладных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все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товары </a:t>
            </a:r>
            <a:r>
              <a:rPr lang="ru-RU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 1 января 2019 года.</a:t>
            </a:r>
            <a:endParaRPr lang="ru-RU" sz="16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361950" indent="0">
              <a:spcAft>
                <a:spcPts val="600"/>
              </a:spcAft>
              <a:buNone/>
            </a:pP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Справочно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: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по состоянию на 24 августа 2016 года зарегистрировано 66 398 пользователей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ЭСФ.     Выписано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8 963 578 ЭСФ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2516E51-FE87-488E-89CD-0AA203C0492F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6631"/>
            <a:ext cx="8496944" cy="5262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Поэтапный 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переход 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обязательную </a:t>
            </a:r>
            <a:r>
              <a:rPr lang="ru-RU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выписку электронных счетов-фактур (ЭСФ) и сопроводительных накладных</a:t>
            </a:r>
            <a:endParaRPr lang="ru-RU" sz="2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5720" y="642918"/>
            <a:ext cx="8715436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17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88" y="928688"/>
            <a:ext cx="8440737" cy="4803775"/>
          </a:xfrm>
          <a:solidFill>
            <a:schemeClr val="bg1"/>
          </a:solidFill>
        </p:spPr>
        <p:txBody>
          <a:bodyPr anchor="t">
            <a:normAutofit/>
          </a:bodyPr>
          <a:lstStyle/>
          <a:p>
            <a:pPr marL="0" indent="446088" algn="just">
              <a:buNone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Действующим налоговым кодексом </a:t>
            </a:r>
            <a:r>
              <a:rPr 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01.01.2017 года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предусмотрено внедрение электронного аудита при проведении налоговых или таможенных проверок.</a:t>
            </a:r>
          </a:p>
          <a:p>
            <a:pPr marL="342900" indent="-342900" algn="just">
              <a:buFontTx/>
              <a:buChar char="-"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 eaLnBrk="1" hangingPunct="1"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Мировая практика - электронный аудит при проведении налоговых или таможенных проверок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используется в странах ОЭСР и в других странах (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Нидерланды, Португалия, Латвия, Эстония и т.д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.), что сокращает сроки проведения проверок, повышает их результативность и прозрачность. </a:t>
            </a:r>
          </a:p>
          <a:p>
            <a:pPr marL="0" indent="446088" algn="just" eaLnBrk="1" hangingPunct="1">
              <a:buFont typeface="Wingdings 3" pitchFamily="18" charset="2"/>
              <a:buNone/>
              <a:defRPr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1" indent="446088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целью доработки информационных систем налогоплательщиков, а также ее тестирования на </a:t>
            </a: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добровольной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основе внедрение электронного аудита перенесено </a:t>
            </a:r>
            <a:r>
              <a:rPr lang="ru-RU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 1 января 2019 года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588" lvl="1" indent="0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651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A450577-967F-4731-97B4-318AF5EF568F}" type="slidenum">
              <a:rPr lang="ru-RU" smtClean="0">
                <a:solidFill>
                  <a:srgbClr val="000000"/>
                </a:solidFill>
                <a:latin typeface="Lucida Sans Unicode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>
              <a:solidFill>
                <a:srgbClr val="000000"/>
              </a:solidFill>
              <a:latin typeface="Lucida Sans Unicode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87325" y="764705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Заголовок 1"/>
          <p:cNvSpPr txBox="1">
            <a:spLocks/>
          </p:cNvSpPr>
          <p:nvPr/>
        </p:nvSpPr>
        <p:spPr bwMode="auto">
          <a:xfrm>
            <a:off x="358775" y="116633"/>
            <a:ext cx="842645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chemeClr val="tx2"/>
                </a:solidFill>
                <a:cs typeface="Arial" charset="0"/>
              </a:rPr>
              <a:t>Внедрение Е-аудита (электронного </a:t>
            </a:r>
            <a:r>
              <a:rPr lang="ru-RU" sz="2400" b="1" dirty="0">
                <a:solidFill>
                  <a:schemeClr val="tx2"/>
                </a:solidFill>
                <a:cs typeface="Arial" charset="0"/>
              </a:rPr>
              <a:t>аудита)</a:t>
            </a:r>
            <a:endParaRPr lang="ru-RU" sz="2400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3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88" y="928688"/>
            <a:ext cx="8440737" cy="4803775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pPr marL="0" indent="446088" algn="just" eaLnBrk="1" hangingPunct="1">
              <a:buFont typeface="Wingdings 3" pitchFamily="18" charset="2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Налогоплательщикам предоставлено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право выбора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добровольной ликвидации на основе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проверки аудиторской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организацией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либо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налоговой проверки. </a:t>
            </a:r>
          </a:p>
          <a:p>
            <a:pPr marL="0" indent="446088" algn="just" eaLnBrk="1" hangingPunct="1">
              <a:buFont typeface="Wingdings 3" pitchFamily="18" charset="2"/>
              <a:buNone/>
              <a:defRPr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Право на проверку аудиторской организацией возникает если сумма совокупного годового дохода не превышает </a:t>
            </a:r>
            <a:r>
              <a:rPr lang="ru-RU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60 000 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МРП.</a:t>
            </a:r>
          </a:p>
          <a:p>
            <a:pPr marL="0" lvl="1" indent="446088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endParaRPr lang="ru-RU" sz="2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1" indent="446088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целью расширения рынка аудиторских услуг и сокращения количества ликвидационных налоговых проверок порог совокупного годового  дохода для проверки аудиторской организацией увеличен до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120 000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МРП.</a:t>
            </a:r>
          </a:p>
          <a:p>
            <a:pPr marL="1588" lvl="1" indent="0" algn="just" eaLnBrk="1" fontAlgn="auto" hangingPunct="1">
              <a:lnSpc>
                <a:spcPct val="114000"/>
              </a:lnSpc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ru-RU" sz="17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78875" y="6492875"/>
            <a:ext cx="3651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621FC11-5C92-4D36-BD79-66692A8B18D8}" type="slidenum">
              <a:rPr lang="ru-RU" smtClean="0">
                <a:solidFill>
                  <a:srgbClr val="000000"/>
                </a:solidFill>
                <a:latin typeface="Lucida Sans Unicode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smtClean="0">
              <a:solidFill>
                <a:srgbClr val="000000"/>
              </a:solidFill>
              <a:latin typeface="Lucida Sans Unicode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87325" y="981075"/>
            <a:ext cx="8715375" cy="1588"/>
          </a:xfrm>
          <a:prstGeom prst="line">
            <a:avLst/>
          </a:prstGeom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5" name="Заголовок 1"/>
          <p:cNvSpPr txBox="1">
            <a:spLocks/>
          </p:cNvSpPr>
          <p:nvPr/>
        </p:nvSpPr>
        <p:spPr bwMode="auto">
          <a:xfrm>
            <a:off x="358775" y="212725"/>
            <a:ext cx="84264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Проверки по налогам, проводимые </a:t>
            </a:r>
            <a:r>
              <a:rPr lang="ru-RU" sz="2400" b="1" dirty="0">
                <a:solidFill>
                  <a:srgbClr val="002060"/>
                </a:solidFill>
                <a:cs typeface="Arial" charset="0"/>
              </a:rPr>
              <a:t>аудиторской </a:t>
            </a: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компанией</a:t>
            </a:r>
            <a:endParaRPr lang="ru-RU" sz="2400" b="1" dirty="0">
              <a:solidFill>
                <a:srgbClr val="0020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3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7149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3619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2015 году внесены изменения в законодательство по вопросам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декларирования доходов и имущества физических </a:t>
            </a:r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лиц, предусматривающие поэтапный переход к декларированию доходов и имущества физических лиц:</a:t>
            </a:r>
          </a:p>
          <a:p>
            <a:pPr marL="0" indent="3619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первом этапе </a:t>
            </a:r>
            <a:r>
              <a:rPr lang="ru-RU" sz="1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2017 </a:t>
            </a:r>
            <a:r>
              <a:rPr lang="ru-RU" sz="1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года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государственными служащими, судьями, работниками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национальных компаний управленческого и административного профиля, а также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работниками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бюджетных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организаций;</a:t>
            </a:r>
          </a:p>
          <a:p>
            <a:pPr marL="0" indent="36195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втором </a:t>
            </a:r>
            <a:r>
              <a:rPr lang="ru-RU" sz="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этапе 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года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всеми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остальными физическими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лицами.</a:t>
            </a:r>
          </a:p>
          <a:p>
            <a:pPr marL="0" indent="446088" algn="just"/>
            <a:endParaRPr lang="ru-RU" sz="1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целях обеспечения актуальности и сопоставимости сведений </a:t>
            </a:r>
            <a:r>
              <a:rPr lang="ru-RU" sz="15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баз данных государственных </a:t>
            </a:r>
            <a:r>
              <a:rPr lang="ru-RU" sz="1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органов, а также разработки программного обеспечения для качественного внедрения всеобщего декларирования предусмотрены следующие поправки:</a:t>
            </a:r>
          </a:p>
          <a:p>
            <a:pPr marL="0" indent="44608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перенос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сроков декларирования </a:t>
            </a:r>
            <a:r>
              <a:rPr lang="ru-RU" sz="1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 один этап с </a:t>
            </a:r>
            <a:r>
              <a:rPr lang="ru-RU" sz="15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2020 </a:t>
            </a:r>
            <a:r>
              <a:rPr lang="ru-RU" sz="1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года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44608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увеличение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порога наличных денег, дебиторской, кредиторской задолженности, а также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другого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имущества, указываемых в декларации об активах и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обязательствах;</a:t>
            </a:r>
          </a:p>
          <a:p>
            <a:pPr marL="0" indent="44608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снижение </a:t>
            </a: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размера административного штрафа за несвоевременное представление физическими лицами декларации или неполное/недостоверное отражение сведений в декларации, совершенные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повторно.</a:t>
            </a:r>
            <a:endParaRPr lang="ru-RU" sz="1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778240" y="6492875"/>
            <a:ext cx="36576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42908" y="0"/>
            <a:ext cx="9143999" cy="121442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Совершенствование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законодательства Республики Казахстан по вопросам декларирования доходов и </a:t>
            </a:r>
            <a:r>
              <a:rPr lang="ru-RU" sz="2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имущества физических </a:t>
            </a:r>
            <a:r>
              <a:rPr lang="ru-RU" sz="2200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лиц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14282" y="1142984"/>
            <a:ext cx="864399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400" dirty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rPr>
              <a:t>Мониторинг крупных налогоплательщиков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53200" y="630423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764704"/>
            <a:ext cx="8496944" cy="50405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Критерии формирования перечня 300 крупных налогоплательщиков: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FontTx/>
              <a:buChar char="-"/>
              <a:tabLst>
                <a:tab pos="447675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наибольший совокупный годовой доход;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FontTx/>
              <a:buChar char="-"/>
              <a:tabLst>
                <a:tab pos="447675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стоимость активов не менее 325 000 месячных расчетных показателей; 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FontTx/>
              <a:buChar char="-"/>
              <a:tabLst>
                <a:tab pos="447675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численность работников не менее 250 человек.</a:t>
            </a:r>
          </a:p>
          <a:p>
            <a:pPr marL="3175" indent="0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 этом, не исключаются из мониторинга некоммерческие предприятия</a:t>
            </a:r>
            <a:r>
              <a:rPr lang="ru-RU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деятельность которых не направлена на получение доходов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мониторинг в отношении которых нецелесообразен.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Кроме того, не все </a:t>
            </a:r>
            <a:r>
              <a:rPr lang="ru-RU" sz="16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недропользователи</a:t>
            </a:r>
            <a:r>
              <a:rPr lang="ru-RU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являющиеся градообразующими 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предприятиями на республиканском уровне, соответствуют критериям.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446088" algn="just" defTabSz="180975">
              <a:lnSpc>
                <a:spcPct val="120000"/>
              </a:lnSpc>
              <a:spcBef>
                <a:spcPct val="0"/>
              </a:spcBef>
              <a:buNone/>
              <a:tabLst>
                <a:tab pos="447675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Законом предусмотрено: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мониторинг только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крупных налогоплательщиков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являющихся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коммерческими организациями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форме хозяйственных товариществ, акционерных обществ и производственных кооперативов;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 зависимости от критериев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осуществлять мониторинг недропользователей, отнесенных к категории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градообразующих юридических лиц.</a:t>
            </a: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175" indent="442913" algn="just" defTabSz="180975">
              <a:lnSpc>
                <a:spcPct val="120000"/>
              </a:lnSpc>
              <a:spcBef>
                <a:spcPct val="0"/>
              </a:spcBef>
              <a:buClr>
                <a:schemeClr val="bg2">
                  <a:lumMod val="75000"/>
                </a:schemeClr>
              </a:buClr>
              <a:buNone/>
              <a:tabLst>
                <a:tab pos="447675" algn="l"/>
              </a:tabLst>
            </a:pPr>
            <a:endParaRPr lang="ru-RU" sz="1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28596" y="785794"/>
            <a:ext cx="81439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8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23886</TotalTime>
  <Words>1774</Words>
  <Application>Microsoft Office PowerPoint</Application>
  <PresentationFormat>Экран (4:3)</PresentationFormat>
  <Paragraphs>192</Paragraphs>
  <Slides>20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Открытая</vt:lpstr>
      <vt:lpstr>think-cell Slide</vt:lpstr>
      <vt:lpstr>Закон РК от 30 ноября 2016 года  26-VI ЗРК  «О внесении изменений и дополнений в некоторые законодательные акты Республики Казахстан по вопросам налогообложения и таможенного администрирования»  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Совершенствование законодательства Республики Казахстан по вопросам декларирования доходов и имущества физических лиц</vt:lpstr>
      <vt:lpstr>Мониторинг крупных налогоплательщиков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Распространение обеспечительного платежа на импортеров алкогольной продукции  из третьих стран</vt:lpstr>
      <vt:lpstr>Не распространение требований об отзыве лицензии при несоблюдении мощности по производству алкогольной продукции в первый квартал деятельности</vt:lpstr>
      <vt:lpstr>Совершенствование законодательства по администрированию подакцизной продукции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 по изменению действующего законодательства</dc:title>
  <dc:creator>Мурзагалиева Лаззат Имангельдиевна</dc:creator>
  <cp:lastModifiedBy>Айдос Жуматай</cp:lastModifiedBy>
  <cp:revision>1154</cp:revision>
  <cp:lastPrinted>2016-09-09T13:24:22Z</cp:lastPrinted>
  <dcterms:created xsi:type="dcterms:W3CDTF">2015-12-11T12:32:02Z</dcterms:created>
  <dcterms:modified xsi:type="dcterms:W3CDTF">2016-12-22T03:19:35Z</dcterms:modified>
</cp:coreProperties>
</file>