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  <p:sldMasterId id="2147483897" r:id="rId2"/>
  </p:sldMasterIdLst>
  <p:notesMasterIdLst>
    <p:notesMasterId r:id="rId14"/>
  </p:notesMasterIdLst>
  <p:handoutMasterIdLst>
    <p:handoutMasterId r:id="rId15"/>
  </p:handoutMasterIdLst>
  <p:sldIdLst>
    <p:sldId id="451" r:id="rId3"/>
    <p:sldId id="502" r:id="rId4"/>
    <p:sldId id="455" r:id="rId5"/>
    <p:sldId id="473" r:id="rId6"/>
    <p:sldId id="438" r:id="rId7"/>
    <p:sldId id="458" r:id="rId8"/>
    <p:sldId id="566" r:id="rId9"/>
    <p:sldId id="520" r:id="rId10"/>
    <p:sldId id="534" r:id="rId11"/>
    <p:sldId id="569" r:id="rId12"/>
    <p:sldId id="570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E54"/>
    <a:srgbClr val="347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820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B0A032-DB01-43EC-A266-9576E1FA4807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E0CD62-F5EA-44ED-A32F-03BEB96C1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3681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515489-6789-4C68-83E8-1C353E6FA795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47FEA1-0841-4AD6-BF3D-FD337DFC5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3541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789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5335588"/>
            <a:ext cx="5861050" cy="2460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6246813" y="9547225"/>
            <a:ext cx="85725" cy="18573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208297-4E66-4481-9E21-14B5602815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C6AA7E-00F2-4EB1-A39A-CEA9BD07D8C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2F24B3-7AE4-4C42-A869-70842F03141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020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925623-CD42-404B-99EC-77628835AB3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44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57AAE4-88AF-4EF4-9CC5-376755C0BA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957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24BDBB-7E1C-4D29-9686-45B321BEBA6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648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12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86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0EE319-E3B0-407F-9D92-78D2A93B8EF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21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47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0A8D7D-920E-4531-94A1-B89CC3DE74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26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C18C800-C920-4E61-9B45-22F7098AB04C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E9A644-03BA-469E-8B8F-ECF00723D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B27C-40A8-43D6-BB0C-FABD11656D23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8FFC6-544A-46E0-BC92-BD55F4FB8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854C-7E08-4BA2-8187-01C27F72C27F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5926D-8EA1-4338-A1C5-27328D478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0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king Draft Text" hidden="1"/>
          <p:cNvSpPr txBox="1">
            <a:spLocks noChangeArrowheads="1"/>
          </p:cNvSpPr>
          <p:nvPr/>
        </p:nvSpPr>
        <p:spPr bwMode="auto">
          <a:xfrm>
            <a:off x="466725" y="349250"/>
            <a:ext cx="835025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latin typeface="+mn-lt"/>
              </a:rPr>
              <a:t>WORKING DRAFT</a:t>
            </a:r>
          </a:p>
        </p:txBody>
      </p:sp>
      <p:sp>
        <p:nvSpPr>
          <p:cNvPr id="7" name="Working Draft" hidden="1"/>
          <p:cNvSpPr txBox="1">
            <a:spLocks noChangeArrowheads="1"/>
          </p:cNvSpPr>
          <p:nvPr/>
        </p:nvSpPr>
        <p:spPr bwMode="auto">
          <a:xfrm>
            <a:off x="466725" y="508000"/>
            <a:ext cx="2876550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+mn-lt"/>
              </a:rPr>
              <a:t>Last Modified 6/16/2016 2:11 AM Central Asia Standard Time</a:t>
            </a:r>
          </a:p>
        </p:txBody>
      </p:sp>
      <p:sp>
        <p:nvSpPr>
          <p:cNvPr id="8" name="Printed" hidden="1"/>
          <p:cNvSpPr txBox="1">
            <a:spLocks noChangeArrowheads="1"/>
          </p:cNvSpPr>
          <p:nvPr/>
        </p:nvSpPr>
        <p:spPr bwMode="auto">
          <a:xfrm>
            <a:off x="466725" y="668338"/>
            <a:ext cx="2579688" cy="139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+mn-lt"/>
              </a:rPr>
              <a:t>Printed 6/15/2016 1:02 AM Central Asia Standard Time</a:t>
            </a:r>
          </a:p>
        </p:txBody>
      </p:sp>
      <p:grpSp>
        <p:nvGrpSpPr>
          <p:cNvPr id="9" name="McK Title Elements" hidden="1"/>
          <p:cNvGrpSpPr>
            <a:grpSpLocks/>
          </p:cNvGrpSpPr>
          <p:nvPr userDrawn="1"/>
        </p:nvGrpSpPr>
        <p:grpSpPr bwMode="auto">
          <a:xfrm>
            <a:off x="466725" y="4733925"/>
            <a:ext cx="4397375" cy="2014538"/>
            <a:chOff x="537729" y="4582044"/>
            <a:chExt cx="5121275" cy="1973282"/>
          </a:xfrm>
        </p:grpSpPr>
        <p:sp>
          <p:nvSpPr>
            <p:cNvPr id="10" name="McK Document type"/>
            <p:cNvSpPr txBox="1">
              <a:spLocks noChangeArrowheads="1"/>
            </p:cNvSpPr>
            <p:nvPr/>
          </p:nvSpPr>
          <p:spPr bwMode="auto">
            <a:xfrm>
              <a:off x="537729" y="4582044"/>
              <a:ext cx="4936391" cy="21614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latin typeface="+mn-lt"/>
                </a:rPr>
                <a:t>Document type</a:t>
              </a:r>
            </a:p>
          </p:txBody>
        </p:sp>
        <p:sp>
          <p:nvSpPr>
            <p:cNvPr id="11" name="McK Date"/>
            <p:cNvSpPr txBox="1">
              <a:spLocks noChangeArrowheads="1"/>
            </p:cNvSpPr>
            <p:nvPr/>
          </p:nvSpPr>
          <p:spPr bwMode="auto">
            <a:xfrm>
              <a:off x="537729" y="4851058"/>
              <a:ext cx="4936391" cy="21458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smtClean="0">
                  <a:latin typeface="+mn-lt"/>
                </a:rPr>
                <a:t>Date</a:t>
              </a:r>
            </a:p>
          </p:txBody>
        </p:sp>
        <p:sp>
          <p:nvSpPr>
            <p:cNvPr id="12" name="McK Disclaimer"/>
            <p:cNvSpPr>
              <a:spLocks noChangeArrowheads="1"/>
            </p:cNvSpPr>
            <p:nvPr/>
          </p:nvSpPr>
          <p:spPr bwMode="auto">
            <a:xfrm>
              <a:off x="537729" y="6432481"/>
              <a:ext cx="5121275" cy="12284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defTabSz="821202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latin typeface="+mn-lt"/>
                </a:rPr>
                <a:t>CONFIDENTIAL AND PROPRIETARY</a:t>
              </a:r>
            </a:p>
          </p:txBody>
        </p:sp>
      </p:grpSp>
      <p:sp>
        <p:nvSpPr>
          <p:cNvPr id="13" name="doc id"/>
          <p:cNvSpPr>
            <a:spLocks noChangeArrowheads="1"/>
          </p:cNvSpPr>
          <p:nvPr userDrawn="1"/>
        </p:nvSpPr>
        <p:spPr bwMode="auto">
          <a:xfrm>
            <a:off x="8297863" y="36513"/>
            <a:ext cx="671512" cy="125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9134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467007" y="2167275"/>
            <a:ext cx="4396834" cy="1107996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7007" y="3805361"/>
            <a:ext cx="4396834" cy="307777"/>
          </a:xfrm>
        </p:spPr>
        <p:txBody>
          <a:bodyPr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7B7D0-C1FA-4646-B66C-E17E4FCBFAD1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9D713-1FC3-4646-8DF1-F8E330476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7B0CF9B-EFEA-41FA-9C49-690BDE60A7CA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2DA2BF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AAB674D-3735-4148-A57E-CEAD973F6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549BBA1-9DAC-4F24-A57A-CC0693AC80DB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1101280-5F1C-4770-9D46-D8118B696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2EBEAAC-55C9-451C-85D7-C81C38D54883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4258DDD-515C-4ABB-97F6-2C80D668A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AB4F20B-C3F9-453D-876A-6146AAFE2BBF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5CF685C-042E-4A81-998B-8477C2646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DB9FDE6-645B-42E4-9447-0B41076113F8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EC9EED9-6ED6-41B1-BD6B-4D1D8FE6C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93717829-B986-4087-9338-C768CC9F3EBA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563C6512-0386-44E1-855E-EC7ACC171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F1435-72FC-462D-A900-5470FE1F4666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5C97-CD7A-470E-979A-0F5124FD6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2D3D529-37EB-4C03-A32B-1FDE02C06D3D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1BB1789-9A38-467E-9CF7-92C105BCD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38409E5-EEFA-4B68-B946-1F1B32DBBF06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FD363F5-DBC2-4BA9-96CA-B38BC28DC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CD86F51-EA0C-4750-A3A4-54DA429FA306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503A8BE2-1A4B-4AEA-B0B5-3E2B64CC5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5AFAF32-5481-4B2A-9D61-2B7D22350C6E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1F6013C-78A5-44F1-8D9D-32EA2E067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FA5E7D-8451-4303-BAD7-9B2D8EA204FF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A7CF95-9E6B-4534-BF0E-717796B9F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A4D101-A18D-40ED-99E7-204D33E2D321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B2B8AD-7BEA-4060-B490-487058254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4CA820-BD5D-431A-9ECD-19B2A65966F0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D04BE4-6FD4-4746-8A8B-C14237666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D4BFDA-225D-4E98-B9A2-F26B18A2D6D3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9618A9-CC46-45CB-A72F-B63A5EB33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6876E-00F6-494B-B276-0C011A5AEE19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742D4-EE23-4734-8FAB-84613FCDE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681635-5040-4484-A082-CC9E6B4A7DB4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89F32D-C4D1-44EB-AB8F-CEB311148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5CADEF-AA30-450A-91D0-3590F29E18C0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3D5862-CB25-4AF6-BCE9-6EE889ED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153B69C-5CC8-4103-BE68-9489B7DD8237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DC47BBC-56F1-4946-B4FE-4590A72E5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6" r:id="rId2"/>
    <p:sldLayoutId id="2147483922" r:id="rId3"/>
    <p:sldLayoutId id="2147483923" r:id="rId4"/>
    <p:sldLayoutId id="2147483924" r:id="rId5"/>
    <p:sldLayoutId id="2147483925" r:id="rId6"/>
    <p:sldLayoutId id="2147483917" r:id="rId7"/>
    <p:sldLayoutId id="2147483926" r:id="rId8"/>
    <p:sldLayoutId id="2147483927" r:id="rId9"/>
    <p:sldLayoutId id="2147483918" r:id="rId10"/>
    <p:sldLayoutId id="2147483919" r:id="rId11"/>
    <p:sldLayoutId id="2147483928" r:id="rId12"/>
    <p:sldLayoutId id="214748392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6253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6E96114F-459F-47D4-9A18-50A7B3313556}" type="datetime1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D38987E-3BD3-4D2C-BFC9-1675BEEAF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1" name="Object 13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4500570"/>
            <a:ext cx="8501122" cy="1661993"/>
          </a:xfrm>
          <a:extLst/>
        </p:spPr>
        <p:txBody>
          <a:bodyPr lIns="0" tIns="0" rIns="0" bIns="0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предлагаемых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изменениях и дополнениях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Налоговый кодекс в 2016 году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6500813"/>
            <a:ext cx="9144000" cy="214312"/>
          </a:xfrm>
          <a:extLst/>
        </p:spPr>
        <p:txBody>
          <a:bodyPr lIns="0" tIns="0" rIns="0" bIns="0"/>
          <a:lstStyle/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Астана, 2016г.</a:t>
            </a:r>
            <a:endParaRPr lang="az-Cyrl-AZ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0" y="142875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lIns="0" tIns="0" rIns="0" bIns="0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 Республики Казахстан</a:t>
            </a:r>
            <a:endParaRPr lang="az-Cyrl-AZ" sz="1600" b="1" dirty="0">
              <a:latin typeface="+mj-lt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3" name="Rectangle 3"/>
          <p:cNvSpPr>
            <a:spLocks noGrp="1"/>
          </p:cNvSpPr>
          <p:nvPr>
            <p:ph type="body" idx="1"/>
          </p:nvPr>
        </p:nvSpPr>
        <p:spPr>
          <a:xfrm>
            <a:off x="539750" y="764705"/>
            <a:ext cx="8280722" cy="5112568"/>
          </a:xfrm>
        </p:spPr>
        <p:txBody>
          <a:bodyPr/>
          <a:lstStyle/>
          <a:p>
            <a:pPr marL="0" indent="447675" algn="just">
              <a:buFont typeface="Wingdings" pitchFamily="2" charset="2"/>
              <a:buChar char="v"/>
            </a:pPr>
            <a:endParaRPr lang="kk-KZ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</a:pP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Все нормы одобрены на заседании Республиканской бюджетной комиссии 29 августа 2016 года.</a:t>
            </a:r>
          </a:p>
          <a:p>
            <a:pPr marL="0" indent="447675" algn="just">
              <a:buFont typeface="Wingdings 3" pitchFamily="18" charset="2"/>
              <a:buNone/>
            </a:pPr>
            <a:endParaRPr lang="ru-RU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Сумма потерь бюджета и Национального фонда вынесенная на РБК на 2015 – 2019 года составляет 176 705,1 млн. тенге.</a:t>
            </a:r>
          </a:p>
          <a:p>
            <a:pPr marL="0" indent="447675" algn="just">
              <a:buFont typeface="Wingdings 3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 </a:t>
            </a:r>
          </a:p>
          <a:p>
            <a:pPr marL="0" indent="447675"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Дополнительные поступления от повышения ставок акцизов и поэтапного снижения НДС составят   237 001,1 млн. тенге. 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532440" y="6381328"/>
            <a:ext cx="480939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 smtClean="0"/>
              <a:t>10</a:t>
            </a:r>
            <a:endParaRPr lang="ru-RU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/>
          </p:cNvSpPr>
          <p:nvPr>
            <p:ph type="title"/>
          </p:nvPr>
        </p:nvSpPr>
        <p:spPr bwMode="auto">
          <a:xfrm>
            <a:off x="457200" y="201960"/>
            <a:ext cx="8229600" cy="70609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Налоговое</a:t>
            </a:r>
            <a:r>
              <a:rPr lang="ru-RU" sz="2800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и </a:t>
            </a:r>
            <a:r>
              <a:rPr lang="ru-RU" sz="280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таможенное </a:t>
            </a:r>
            <a:r>
              <a:rPr lang="ru-RU" sz="280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администрирование</a:t>
            </a:r>
            <a:endParaRPr lang="ru-RU" sz="280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9106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4607842"/>
          </a:xfrm>
        </p:spPr>
        <p:txBody>
          <a:bodyPr/>
          <a:lstStyle/>
          <a:p>
            <a:pPr marL="0" indent="447675" algn="just">
              <a:buFont typeface="Wingdings" pitchFamily="2" charset="2"/>
              <a:buChar char="v"/>
              <a:defRPr/>
            </a:pPr>
            <a:r>
              <a:rPr lang="kk-KZ" sz="2400" dirty="0">
                <a:solidFill>
                  <a:srgbClr val="002060"/>
                </a:solidFill>
                <a:latin typeface="Arial" charset="0"/>
                <a:cs typeface="Arial" charset="0"/>
              </a:rPr>
              <a:t>продление сроков </a:t>
            </a: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всеобщего декларирования </a:t>
            </a:r>
            <a:r>
              <a:rPr lang="kk-KZ" sz="2400" dirty="0">
                <a:solidFill>
                  <a:srgbClr val="002060"/>
                </a:solidFill>
                <a:latin typeface="Arial" charset="0"/>
                <a:cs typeface="Arial" charset="0"/>
              </a:rPr>
              <a:t>физицеских </a:t>
            </a: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лиц, введения </a:t>
            </a:r>
            <a:r>
              <a:rPr lang="kk-KZ" sz="2400" dirty="0">
                <a:solidFill>
                  <a:srgbClr val="002060"/>
                </a:solidFill>
                <a:latin typeface="Arial" charset="0"/>
                <a:cs typeface="Arial" charset="0"/>
              </a:rPr>
              <a:t>электронных счетов-фактур, электронного </a:t>
            </a: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аудита; </a:t>
            </a:r>
          </a:p>
          <a:p>
            <a:pPr marL="0" indent="447675" algn="just">
              <a:buFont typeface="Wingdings 3" pitchFamily="18" charset="2"/>
              <a:buNone/>
              <a:defRPr/>
            </a:pPr>
            <a:endParaRPr lang="kk-KZ" sz="12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  <a:defRPr/>
            </a:pP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установление нового порядка обжалования результатов налоговых и таможенных проверок;</a:t>
            </a:r>
          </a:p>
          <a:p>
            <a:pPr marL="0" indent="447675" algn="just">
              <a:buFont typeface="Wingdings" pitchFamily="2" charset="2"/>
              <a:buChar char="v"/>
              <a:defRPr/>
            </a:pPr>
            <a:endParaRPr lang="kk-KZ" sz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  <a:defRPr/>
            </a:pP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формирование перечня крупных налогоплательщиков, подлежащих мониторингу;</a:t>
            </a:r>
          </a:p>
          <a:p>
            <a:pPr marL="0" indent="447675" algn="just">
              <a:buFont typeface="Wingdings" pitchFamily="2" charset="2"/>
              <a:buChar char="v"/>
              <a:defRPr/>
            </a:pPr>
            <a:endParaRPr lang="kk-KZ" sz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  <a:defRPr/>
            </a:pPr>
            <a:r>
              <a:rPr lang="kk-KZ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упрощение таможенного транзита и осуществления таможенных операций.</a:t>
            </a:r>
            <a:endParaRPr lang="ru-RU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14313" y="908050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532440" y="6381328"/>
            <a:ext cx="474589" cy="404788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 smtClean="0"/>
              <a:t>11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7" name="Объект 2"/>
          <p:cNvSpPr>
            <a:spLocks noGrp="1"/>
          </p:cNvSpPr>
          <p:nvPr>
            <p:ph idx="1"/>
          </p:nvPr>
        </p:nvSpPr>
        <p:spPr>
          <a:xfrm>
            <a:off x="395536" y="476250"/>
            <a:ext cx="8355356" cy="5329014"/>
          </a:xfrm>
          <a:solidFill>
            <a:schemeClr val="bg1"/>
          </a:solidFill>
        </p:spPr>
        <p:txBody>
          <a:bodyPr/>
          <a:lstStyle/>
          <a:p>
            <a:pPr marL="0" lvl="1" indent="361950" algn="just" eaLnBrk="1" hangingPunct="1">
              <a:buFont typeface="Verdana" pitchFamily="34" charset="0"/>
              <a:buNone/>
              <a:defRPr/>
            </a:pPr>
            <a:endParaRPr lang="ru-RU" sz="1200" dirty="0" smtClean="0">
              <a:latin typeface="Arial" charset="0"/>
              <a:cs typeface="Arial" charset="0"/>
            </a:endParaRPr>
          </a:p>
          <a:p>
            <a:pPr marL="0" lvl="1" indent="361950" algn="just" eaLnBrk="1" hangingPunct="1">
              <a:buFont typeface="Verdana" pitchFamily="34" charset="0"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eaLnBrk="1" hangingPunct="1"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solidFill>
                  <a:srgbClr val="002060"/>
                </a:solidFill>
                <a:latin typeface="Arial" charset="0"/>
                <a:cs typeface="Arial" charset="0"/>
              </a:rPr>
              <a:t>Предлагаемые изменения направлены на создание благоприятной предпринимательской среды, стабильного социально-экономического развития и реализации текущих задач.</a:t>
            </a:r>
          </a:p>
          <a:p>
            <a:pPr marL="0" lvl="1" indent="447675" algn="just" eaLnBrk="1" hangingPunct="1">
              <a:buFont typeface="Verdana" pitchFamily="34" charset="0"/>
              <a:buNone/>
              <a:defRPr/>
            </a:pPr>
            <a:endParaRPr lang="ru-RU" sz="2400" dirty="0" smtClean="0">
              <a:latin typeface="Arial" charset="0"/>
              <a:cs typeface="Arial" charset="0"/>
            </a:endParaRPr>
          </a:p>
          <a:p>
            <a:pPr marL="0" lvl="1" indent="447675" algn="just" eaLnBrk="1" hangingPunct="1"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Общее количество поправок, предусмотренных    Законопроектом – 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234 из них</a:t>
            </a: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:</a:t>
            </a:r>
          </a:p>
          <a:p>
            <a:pPr marL="0" lvl="1" indent="447675" algn="just" eaLnBrk="1" hangingPunct="1">
              <a:buFontTx/>
              <a:buChar char="-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по </a:t>
            </a:r>
            <a:r>
              <a:rPr lang="ru-RU" sz="2400" dirty="0">
                <a:solidFill>
                  <a:srgbClr val="002060"/>
                </a:solidFill>
                <a:latin typeface="Arial" charset="0"/>
                <a:cs typeface="Arial" charset="0"/>
              </a:rPr>
              <a:t>налоговой политике – </a:t>
            </a:r>
            <a:r>
              <a:rPr lang="ru-RU" sz="2400" b="1" dirty="0">
                <a:solidFill>
                  <a:srgbClr val="002060"/>
                </a:solidFill>
                <a:latin typeface="Arial" charset="0"/>
                <a:cs typeface="Arial" charset="0"/>
              </a:rPr>
              <a:t>27 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поправок;</a:t>
            </a:r>
          </a:p>
          <a:p>
            <a:pPr marL="0" lvl="1" indent="447675" algn="just" eaLnBrk="1" hangingPunct="1">
              <a:buFontTx/>
              <a:buChar char="-"/>
              <a:defRPr/>
            </a:pPr>
            <a:r>
              <a:rPr lang="ru-RU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по налоговому администрированию  – 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207 поправок.</a:t>
            </a:r>
            <a:endParaRPr lang="ru-RU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buFontTx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buFontTx/>
              <a:buChar char="-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lnSpc>
                <a:spcPct val="90000"/>
              </a:lnSpc>
              <a:buFont typeface="Verdana" pitchFamily="34" charset="0"/>
              <a:buNone/>
              <a:defRPr/>
            </a:pPr>
            <a:endParaRPr lang="ru-RU" sz="1200" dirty="0" smtClean="0">
              <a:solidFill>
                <a:srgbClr val="002060"/>
              </a:solidFill>
              <a:latin typeface="Arial Narrow" pitchFamily="34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ru-RU" sz="18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ru-RU" sz="18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buFont typeface="Verdana" pitchFamily="34" charset="0"/>
              <a:buNone/>
              <a:defRPr/>
            </a:pPr>
            <a:endParaRPr lang="ru-RU" sz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buFontTx/>
              <a:buChar char="-"/>
              <a:defRPr/>
            </a:pPr>
            <a:endParaRPr lang="ru-RU" sz="1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lnSpc>
                <a:spcPct val="114000"/>
              </a:lnSpc>
              <a:buFontTx/>
              <a:buChar char="-"/>
              <a:defRPr/>
            </a:pPr>
            <a:endParaRPr lang="ru-RU" sz="14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61950" algn="just" eaLnBrk="1" hangingPunct="1">
              <a:lnSpc>
                <a:spcPct val="114000"/>
              </a:lnSpc>
              <a:buFontTx/>
              <a:buChar char="-"/>
              <a:defRPr/>
            </a:pPr>
            <a:endParaRPr lang="kk-KZ" sz="1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ru-RU" sz="1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buFont typeface="Wingdings 3" pitchFamily="18" charset="2"/>
              <a:buNone/>
              <a:defRPr/>
            </a:pPr>
            <a:endParaRPr lang="ru-RU" sz="1400" dirty="0" smtClean="0">
              <a:latin typeface="Arial" charset="0"/>
              <a:cs typeface="Arial" charset="0"/>
            </a:endParaRPr>
          </a:p>
        </p:txBody>
      </p:sp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50892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0E7BAE-D135-4FA3-A490-E5C74DDD5C5C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</p:spPr>
        <p:txBody>
          <a:bodyPr anchor="b">
            <a:normAutofit fontScale="62500" lnSpcReduction="20000"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1" name="Объект 2"/>
          <p:cNvSpPr>
            <a:spLocks noGrp="1"/>
          </p:cNvSpPr>
          <p:nvPr>
            <p:ph idx="1"/>
          </p:nvPr>
        </p:nvSpPr>
        <p:spPr>
          <a:xfrm>
            <a:off x="203200" y="1125538"/>
            <a:ext cx="8731250" cy="4679726"/>
          </a:xfrm>
          <a:noFill/>
        </p:spPr>
        <p:txBody>
          <a:bodyPr/>
          <a:lstStyle/>
          <a:p>
            <a:pPr marL="0" lvl="1" indent="447675" algn="just" eaLnBrk="1" hangingPunct="1">
              <a:lnSpc>
                <a:spcPct val="114000"/>
              </a:lnSpc>
              <a:buFont typeface="Verdana" pitchFamily="34" charset="0"/>
              <a:buNone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 целях установления равномерного и поэтапного снижения порогового значения и </a:t>
            </a:r>
            <a:r>
              <a:rPr lang="ru-RU" sz="21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сохранения благоприятного бизнес климата </a:t>
            </a: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 стране,</a:t>
            </a:r>
            <a:r>
              <a:rPr lang="ru-RU" sz="21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предлагается:</a:t>
            </a:r>
          </a:p>
          <a:p>
            <a:pPr marL="0" lvl="1" indent="447675" algn="just" eaLnBrk="1" hangingPunct="1">
              <a:lnSpc>
                <a:spcPct val="114000"/>
              </a:lnSpc>
              <a:buFont typeface="Wingdings" pitchFamily="2" charset="2"/>
              <a:buChar char="v"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Сохранить действующее минимальное пороговое значение для постановки на учет по НДС (30 000 МРП) по 2017 года включительно, с дальнейшим поэтапным снижением в:</a:t>
            </a:r>
          </a:p>
          <a:p>
            <a:pPr marL="0" lvl="1" indent="447675" algn="just" eaLnBrk="1" hangingPunct="1">
              <a:lnSpc>
                <a:spcPct val="114000"/>
              </a:lnSpc>
              <a:buFont typeface="Verdana" pitchFamily="34" charset="0"/>
              <a:buNone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- 2018г. – до 25 000 МРП (53,0 млн. тенге); </a:t>
            </a:r>
          </a:p>
          <a:p>
            <a:pPr marL="0" lvl="1" indent="447675" algn="just" eaLnBrk="1" hangingPunct="1">
              <a:lnSpc>
                <a:spcPct val="114000"/>
              </a:lnSpc>
              <a:buFont typeface="Verdana" pitchFamily="34" charset="0"/>
              <a:buNone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- 2019г. – до 20 000 МРП (42,4 млн. тенге);</a:t>
            </a:r>
          </a:p>
          <a:p>
            <a:pPr marL="0" lvl="1" indent="447675" algn="just" eaLnBrk="1" hangingPunct="1">
              <a:lnSpc>
                <a:spcPct val="114000"/>
              </a:lnSpc>
              <a:buFont typeface="Verdana" pitchFamily="34" charset="0"/>
              <a:buNone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- 2020г. – до 15 000 МРП (31,8 млн. тенге).</a:t>
            </a:r>
          </a:p>
          <a:p>
            <a:pPr marL="0" lvl="1" indent="447675" algn="just" eaLnBrk="1" hangingPunct="1">
              <a:lnSpc>
                <a:spcPct val="114000"/>
              </a:lnSpc>
              <a:buFont typeface="Wingdings" pitchFamily="2" charset="2"/>
              <a:buChar char="v"/>
            </a:pPr>
            <a:r>
              <a:rPr lang="ru-RU" sz="21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Восстановить норму в Налоговом кодексе по добровольной постановке на регистрационный учет по НДС.</a:t>
            </a:r>
            <a:endParaRPr lang="kk-KZ" sz="21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3584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51887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A76077-DF31-48AB-8E7B-E5D0EB2C188F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2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3200" y="992189"/>
            <a:ext cx="8716963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0964" name="Заголовок 1"/>
          <p:cNvSpPr txBox="1">
            <a:spLocks/>
          </p:cNvSpPr>
          <p:nvPr/>
        </p:nvSpPr>
        <p:spPr bwMode="auto">
          <a:xfrm>
            <a:off x="30163" y="188641"/>
            <a:ext cx="9144000" cy="803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Пороговое значение для целей постановки на регистрационный учет по НДС</a:t>
            </a:r>
            <a:endParaRPr lang="ru-RU" sz="2800" dirty="0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09" name="Объект 2"/>
          <p:cNvSpPr>
            <a:spLocks noGrp="1"/>
          </p:cNvSpPr>
          <p:nvPr>
            <p:ph idx="1"/>
          </p:nvPr>
        </p:nvSpPr>
        <p:spPr>
          <a:xfrm>
            <a:off x="214313" y="836711"/>
            <a:ext cx="8715375" cy="5040561"/>
          </a:xfrm>
          <a:solidFill>
            <a:schemeClr val="bg1"/>
          </a:solidFill>
        </p:spPr>
        <p:txBody>
          <a:bodyPr/>
          <a:lstStyle/>
          <a:p>
            <a:pPr marL="0" lvl="1" indent="355600" algn="just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v"/>
              <a:tabLst>
                <a:tab pos="8156575" algn="l"/>
                <a:tab pos="8432800" algn="l"/>
              </a:tabLst>
            </a:pPr>
            <a:endParaRPr lang="ru-RU" sz="1000" dirty="0" smtClean="0">
              <a:latin typeface="Arial" charset="0"/>
              <a:cs typeface="Arial" charset="0"/>
            </a:endParaRPr>
          </a:p>
          <a:p>
            <a:pPr marL="447675" lvl="1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v"/>
              <a:tabLst>
                <a:tab pos="8156575" algn="l"/>
                <a:tab pos="8432800" algn="l"/>
              </a:tabLst>
            </a:pPr>
            <a:r>
              <a:rPr lang="kk-KZ" sz="2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Исключение условия по наличию на праве собственности земельного участка в целях применения СНР сельскохозяйственными кооперативами, а так же сохранение права применения ЕЗН крестьянскими хозяйствами, которые осуществляют реализацию ранее использованных активов.</a:t>
            </a:r>
          </a:p>
          <a:p>
            <a:pPr marL="447675" lvl="1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tabLst>
                <a:tab pos="8156575" algn="l"/>
                <a:tab pos="8432800" algn="l"/>
              </a:tabLst>
            </a:pPr>
            <a:r>
              <a:rPr lang="ru-RU" sz="2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marL="447675" lvl="1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v"/>
              <a:tabLst>
                <a:tab pos="8156575" algn="l"/>
                <a:tab pos="8432800" algn="l"/>
              </a:tabLst>
            </a:pPr>
            <a:r>
              <a:rPr lang="ru-RU" sz="2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 целях поддержки отечественных сельскохозяйственных производителей и увеличения базы племенного скота предлагается поправка, согласно которой будет распространена льгота по НДС в случаях вынужденного забоя или падежа скота в пределах норм естественной  убыли (Приказ МСХ РК от 03.12.2015 г. № 3-3/1061).</a:t>
            </a:r>
          </a:p>
          <a:p>
            <a:pPr marL="0" lvl="1" indent="355600" algn="just" eaLnBrk="1" hangingPunct="1">
              <a:buFont typeface="Verdana" pitchFamily="34" charset="0"/>
              <a:buNone/>
              <a:tabLst>
                <a:tab pos="8156575" algn="l"/>
                <a:tab pos="8432800" algn="l"/>
              </a:tabLst>
            </a:pPr>
            <a:endParaRPr lang="ru-RU" sz="18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47125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0EB31-2E55-4658-8DBB-0AC7CDC0ACD8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/>
          </a:p>
        </p:txBody>
      </p:sp>
      <p:sp>
        <p:nvSpPr>
          <p:cNvPr id="683011" name="Заголовок 1"/>
          <p:cNvSpPr txBox="1">
            <a:spLocks/>
          </p:cNvSpPr>
          <p:nvPr/>
        </p:nvSpPr>
        <p:spPr bwMode="auto">
          <a:xfrm>
            <a:off x="0" y="0"/>
            <a:ext cx="9144000" cy="797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Совершенствование налогообложения в сфере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агропромышленного комплекса</a:t>
            </a:r>
            <a:endParaRPr lang="ru-RU" sz="2800" dirty="0">
              <a:solidFill>
                <a:srgbClr val="002060"/>
              </a:solidFill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313" y="756491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63" y="1125538"/>
            <a:ext cx="8651875" cy="4679726"/>
          </a:xfrm>
        </p:spPr>
        <p:txBody>
          <a:bodyPr>
            <a:normAutofit lnSpcReduction="10000"/>
          </a:bodyPr>
          <a:lstStyle/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Предлагаются следующие размеры ставок акцизов на 2017 год с поэтапным повышением в 2018 и 2019 гг.:</a:t>
            </a: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Verdana" pitchFamily="34" charset="0"/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 defTabSz="261938" eaLnBrk="1" hangingPunct="1">
              <a:lnSpc>
                <a:spcPct val="104000"/>
              </a:lnSpc>
              <a:buFont typeface="Wingdings" pitchFamily="2" charset="2"/>
              <a:buChar char="Ø"/>
              <a:defRPr/>
            </a:pPr>
            <a:endParaRPr lang="ru-RU" sz="1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 defTabSz="261938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Установление нулевой ставки акциза на этиловый спирт, реализуемый или используемый для производства алкогольной продукции (действующая ставка - 60 тенге/литр).</a:t>
            </a:r>
          </a:p>
          <a:p>
            <a:pPr marL="441325" lvl="1" indent="101600" algn="just" defTabSz="261938" eaLnBrk="1" hangingPunct="1">
              <a:lnSpc>
                <a:spcPct val="104000"/>
              </a:lnSpc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104000"/>
              </a:lnSpc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104000"/>
              </a:lnSpc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104000"/>
              </a:lnSpc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7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114000"/>
              </a:lnSpc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90000"/>
              </a:lnSpc>
              <a:buFont typeface="Verdana" pitchFamily="34" charset="0"/>
              <a:buNone/>
              <a:defRPr/>
            </a:pPr>
            <a:endParaRPr lang="ru-RU" sz="2000" dirty="0" smtClean="0">
              <a:solidFill>
                <a:srgbClr val="227A8F"/>
              </a:solidFill>
              <a:latin typeface="Arial" charset="0"/>
              <a:cs typeface="Arial" charset="0"/>
            </a:endParaRPr>
          </a:p>
          <a:p>
            <a:pPr marL="441325" lvl="1" indent="101600" algn="just" defTabSz="261938" eaLnBrk="1" hangingPunct="1">
              <a:lnSpc>
                <a:spcPct val="90000"/>
              </a:lnSpc>
              <a:buFont typeface="Verdana" pitchFamily="34" charset="0"/>
              <a:buNone/>
              <a:defRPr/>
            </a:pPr>
            <a:endParaRPr lang="ru-RU" sz="2000" dirty="0" smtClean="0">
              <a:solidFill>
                <a:srgbClr val="227A8F"/>
              </a:solidFill>
              <a:latin typeface="Arial" charset="0"/>
              <a:cs typeface="Arial" charset="0"/>
            </a:endParaRPr>
          </a:p>
          <a:p>
            <a:pPr marL="0" indent="261938" algn="just" defTabSz="261938" eaLnBrk="1" hangingPunct="1">
              <a:lnSpc>
                <a:spcPct val="140000"/>
              </a:lnSpc>
              <a:buFont typeface="Wingdings 3" pitchFamily="18" charset="2"/>
              <a:buNone/>
              <a:defRPr/>
            </a:pPr>
            <a:endParaRPr lang="ru-RU" sz="2200" dirty="0" smtClean="0">
              <a:latin typeface="Arial" charset="0"/>
              <a:cs typeface="Arial" charset="0"/>
            </a:endParaRPr>
          </a:p>
        </p:txBody>
      </p:sp>
      <p:sp>
        <p:nvSpPr>
          <p:cNvPr id="3993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73926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75AD58-4292-4FDE-A500-5FBB815DD765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200" dirty="0"/>
          </a:p>
        </p:txBody>
      </p:sp>
      <p:sp>
        <p:nvSpPr>
          <p:cNvPr id="685059" name="Заголовок 1"/>
          <p:cNvSpPr txBox="1">
            <a:spLocks/>
          </p:cNvSpPr>
          <p:nvPr/>
        </p:nvSpPr>
        <p:spPr bwMode="auto">
          <a:xfrm>
            <a:off x="0" y="1619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002060"/>
                </a:solidFill>
                <a:cs typeface="Arial" charset="0"/>
              </a:rPr>
              <a:t>Поэтапное повышение ставок акцизов и у</a:t>
            </a:r>
            <a:r>
              <a:rPr lang="ru-RU" sz="2400" b="1" dirty="0">
                <a:solidFill>
                  <a:srgbClr val="002060"/>
                </a:solidFill>
              </a:rPr>
              <a:t>становление нулевой ставки акциза на этиловый спирт</a:t>
            </a:r>
            <a:r>
              <a:rPr lang="ru-RU" sz="2400" dirty="0"/>
              <a:t>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7163" y="939800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226746"/>
              </p:ext>
            </p:extLst>
          </p:nvPr>
        </p:nvGraphicFramePr>
        <p:xfrm>
          <a:off x="307975" y="2060575"/>
          <a:ext cx="8572500" cy="2308396"/>
        </p:xfrm>
        <a:graphic>
          <a:graphicData uri="http://schemas.openxmlformats.org/drawingml/2006/table">
            <a:tbl>
              <a:tblPr/>
              <a:tblGrid>
                <a:gridCol w="3489325"/>
                <a:gridCol w="1608138"/>
                <a:gridCol w="1158875"/>
                <a:gridCol w="1157287"/>
                <a:gridCol w="1158875"/>
              </a:tblGrid>
              <a:tr h="373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Продукция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Действующие ставки акциза </a:t>
                      </a:r>
                      <a:b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на 2016 год 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Предлагаемые ставки акциза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5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2017 год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2018 год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2019 год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5397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 Алкогольная продукция (за 1 литр)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1 380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2 000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2 275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2 550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49554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 Пиво и пивные напитки (за 1 литр)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57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4444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 Табачные изделия (за 1000 штук)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5 000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6 200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7 500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8 700</a:t>
                      </a:r>
                    </a:p>
                  </a:txBody>
                  <a:tcPr marL="6655" marR="6655" marT="665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09" name="Объект 2"/>
          <p:cNvSpPr>
            <a:spLocks noGrp="1"/>
          </p:cNvSpPr>
          <p:nvPr>
            <p:ph idx="1"/>
          </p:nvPr>
        </p:nvSpPr>
        <p:spPr>
          <a:xfrm>
            <a:off x="309563" y="1125538"/>
            <a:ext cx="8651875" cy="4751734"/>
          </a:xfrm>
          <a:solidFill>
            <a:schemeClr val="bg1"/>
          </a:solidFill>
        </p:spPr>
        <p:txBody>
          <a:bodyPr/>
          <a:lstStyle/>
          <a:p>
            <a:pPr marL="0" lvl="1" indent="447675" algn="just">
              <a:buFont typeface="Wingdings" panose="05000000000000000000" pitchFamily="2" charset="2"/>
              <a:buChar char="v"/>
              <a:tabLst>
                <a:tab pos="896938" algn="l"/>
              </a:tabLst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Освобождение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от КПН дохода при списании задолженности </a:t>
            </a:r>
            <a:r>
              <a:rPr lang="kk-KZ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в случае отсутствия коммерческого обнаружения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по инвестиционному финансированию (</a:t>
            </a:r>
            <a:r>
              <a:rPr lang="en-US" sz="2000" dirty="0">
                <a:solidFill>
                  <a:srgbClr val="002060"/>
                </a:solidFill>
                <a:latin typeface="Arial" charset="0"/>
                <a:cs typeface="Arial" charset="0"/>
              </a:rPr>
              <a:t>Carry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финансирование).</a:t>
            </a:r>
            <a:r>
              <a:rPr lang="kk-KZ" sz="20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marL="0" lvl="1" indent="447675" algn="just">
              <a:buFont typeface="Verdana" pitchFamily="34" charset="0"/>
              <a:buNone/>
              <a:tabLst>
                <a:tab pos="896938" algn="l"/>
              </a:tabLst>
              <a:defRPr/>
            </a:pPr>
            <a:endParaRPr lang="ru-RU" sz="8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>
              <a:buFont typeface="Wingdings" panose="05000000000000000000" pitchFamily="2" charset="2"/>
              <a:buChar char="v"/>
              <a:tabLst>
                <a:tab pos="896938" algn="l"/>
              </a:tabLst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Отнесение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на вычеты расходов недропользователя на улучшение материально-технической базы организаций образования</a:t>
            </a: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, в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рамках вычетов, предусмотренных на обучение казахстанских кадров</a:t>
            </a:r>
            <a:r>
              <a:rPr lang="kk-KZ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>
              <a:buFont typeface="Verdana" pitchFamily="34" charset="0"/>
              <a:buNone/>
              <a:tabLst>
                <a:tab pos="896938" algn="l"/>
              </a:tabLst>
              <a:defRPr/>
            </a:pPr>
            <a:endParaRPr lang="ru-RU" sz="8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>
              <a:buFont typeface="Wingdings" panose="05000000000000000000" pitchFamily="2" charset="2"/>
              <a:buChar char="v"/>
              <a:tabLst>
                <a:tab pos="896938" algn="l"/>
              </a:tabLst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Определение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дохода по реализации газа, реализуемого национальному оператору в сфере газа и газоснабжения, по фактической цене реализации без привязки к себестоимости добычи </a:t>
            </a: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газа.</a:t>
            </a:r>
          </a:p>
          <a:p>
            <a:pPr marL="0" lvl="1" indent="447675" algn="just">
              <a:buFont typeface="Verdana" pitchFamily="34" charset="0"/>
              <a:buNone/>
              <a:tabLst>
                <a:tab pos="896938" algn="l"/>
              </a:tabLst>
              <a:defRPr/>
            </a:pPr>
            <a:endParaRPr lang="ru-RU" sz="8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447675" algn="just">
              <a:buFont typeface="Wingdings" panose="05000000000000000000" pitchFamily="2" charset="2"/>
              <a:buChar char="v"/>
              <a:tabLst>
                <a:tab pos="896938" algn="l"/>
              </a:tabLst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Исключение 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налогообложения доли Казахстана, получаемой в натуральной форме (нефти) в рамках СРП по Северному </a:t>
            </a: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Каспию.</a:t>
            </a:r>
            <a:endParaRPr lang="ru-RU" sz="20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4403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47124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2496D-2055-4C9D-AD8D-4E92B5A365F2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z="1200" dirty="0"/>
          </a:p>
        </p:txBody>
      </p:sp>
      <p:sp>
        <p:nvSpPr>
          <p:cNvPr id="687107" name="Заголовок 1"/>
          <p:cNvSpPr txBox="1">
            <a:spLocks/>
          </p:cNvSpPr>
          <p:nvPr/>
        </p:nvSpPr>
        <p:spPr bwMode="auto">
          <a:xfrm>
            <a:off x="11113" y="201613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Совершенствование налогообложения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в сфере недропользования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312" y="1043828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42" name="Rectangle 6"/>
          <p:cNvSpPr>
            <a:spLocks noGrp="1"/>
          </p:cNvSpPr>
          <p:nvPr>
            <p:ph type="title"/>
          </p:nvPr>
        </p:nvSpPr>
        <p:spPr bwMode="auto">
          <a:xfrm>
            <a:off x="104685" y="-1"/>
            <a:ext cx="8821326" cy="908049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>Совершенствование налогообложения </a:t>
            </a:r>
            <a:br>
              <a:rPr lang="ru-RU" sz="2800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dirty="0">
                <a:solidFill>
                  <a:srgbClr val="002060"/>
                </a:solidFill>
                <a:latin typeface="Arial" charset="0"/>
                <a:ea typeface="+mn-ea"/>
                <a:cs typeface="Arial" charset="0"/>
              </a:rPr>
              <a:t>финансового сектора</a:t>
            </a:r>
          </a:p>
        </p:txBody>
      </p:sp>
      <p:sp>
        <p:nvSpPr>
          <p:cNvPr id="689154" name="Объект 2"/>
          <p:cNvSpPr>
            <a:spLocks noGrp="1"/>
          </p:cNvSpPr>
          <p:nvPr>
            <p:ph idx="4294967295"/>
          </p:nvPr>
        </p:nvSpPr>
        <p:spPr>
          <a:xfrm>
            <a:off x="344488" y="908050"/>
            <a:ext cx="8567737" cy="4969222"/>
          </a:xfrm>
        </p:spPr>
        <p:txBody>
          <a:bodyPr/>
          <a:lstStyle/>
          <a:p>
            <a:pPr marL="0" indent="360363" algn="just">
              <a:buFont typeface="Wingdings 3" pitchFamily="18" charset="2"/>
              <a:buNone/>
            </a:pPr>
            <a:endParaRPr lang="ru-RU" sz="8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</a:pPr>
            <a:r>
              <a:rPr lang="ru-RU" sz="23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Решение проблемных вопросов, сдерживающих реализацию  «Программы рефинансирования» и сохранение единственного жилья социально уязвимых слоев населения</a:t>
            </a:r>
            <a:r>
              <a:rPr lang="ru-RU" sz="2300" dirty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  <a:endParaRPr lang="ru-RU" sz="23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47675" algn="just">
              <a:buFont typeface="Wingdings" pitchFamily="2" charset="2"/>
              <a:buChar char="v"/>
            </a:pPr>
            <a:r>
              <a:rPr lang="ru-RU" sz="23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Снижение уровня безнадежной задолженности в ссудном портфеле банков и усиление защиты потребителей финансовых услуг, в рамках инструментов снижения долговой нагрузки по сомнительным и безнадежным кредитам. </a:t>
            </a:r>
          </a:p>
          <a:p>
            <a:pPr marL="0" indent="447675" algn="just">
              <a:buFont typeface="Wingdings" pitchFamily="2" charset="2"/>
              <a:buChar char="v"/>
            </a:pPr>
            <a:r>
              <a:rPr lang="ru-RU" sz="23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Повышение уровня защиты интересов депозиторов, а так же улучшения социального обеспечения граждан, при заключении работодателем договора </a:t>
            </a:r>
            <a:r>
              <a:rPr lang="ru-RU" sz="2300" dirty="0" err="1" smtClean="0">
                <a:solidFill>
                  <a:srgbClr val="002060"/>
                </a:solidFill>
                <a:latin typeface="Arial" charset="0"/>
                <a:cs typeface="Arial" charset="0"/>
              </a:rPr>
              <a:t>аннуитетного</a:t>
            </a:r>
            <a:r>
              <a:rPr lang="ru-RU" sz="23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страхования на случай получения увечья при исполнении трудовых обязанностей.</a:t>
            </a:r>
          </a:p>
          <a:p>
            <a:pPr marL="0" indent="360363" algn="just">
              <a:buFont typeface="Wingdings 3" pitchFamily="18" charset="2"/>
              <a:buNone/>
            </a:pPr>
            <a:endParaRPr lang="ru-RU" sz="22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360363" algn="just">
              <a:buFont typeface="Wingdings 3" pitchFamily="18" charset="2"/>
              <a:buNone/>
            </a:pPr>
            <a:endParaRPr lang="ru-RU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0363">
              <a:buFont typeface="Wingdings 3" pitchFamily="18" charset="2"/>
              <a:buNone/>
            </a:pPr>
            <a:endParaRPr lang="ru-RU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0363">
              <a:buFont typeface="Wingdings 3" pitchFamily="18" charset="2"/>
              <a:buNone/>
            </a:pPr>
            <a:endParaRPr lang="ru-RU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0363">
              <a:buFont typeface="Wingdings 3" pitchFamily="18" charset="2"/>
              <a:buNone/>
            </a:pPr>
            <a:endParaRPr lang="ru-RU" sz="1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360363"/>
            <a:endParaRPr lang="ru-RU" sz="1400" dirty="0" smtClean="0"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8775" y="908050"/>
            <a:ext cx="8569325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29662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7" name="Объект 2"/>
          <p:cNvSpPr txBox="1">
            <a:spLocks/>
          </p:cNvSpPr>
          <p:nvPr/>
        </p:nvSpPr>
        <p:spPr bwMode="auto">
          <a:xfrm>
            <a:off x="395287" y="1124744"/>
            <a:ext cx="8479771" cy="47525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indent="447675" algn="just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tabLst>
                <a:tab pos="446088" algn="l"/>
              </a:tabLst>
            </a:pPr>
            <a:r>
              <a:rPr lang="ru-RU" sz="2400" dirty="0">
                <a:solidFill>
                  <a:srgbClr val="002060"/>
                </a:solidFill>
                <a:cs typeface="Arial" charset="0"/>
              </a:rPr>
              <a:t>При перевозке экспортируемых товаров по территории РК несколькими транспортными организациями, местом начала международной перевозки признается место начала транспортировки товаров транспортной организацией, осуществляющей перевозку до границы.</a:t>
            </a:r>
          </a:p>
          <a:p>
            <a:pPr marL="0" lvl="1" indent="447675" algn="just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tabLst>
                <a:tab pos="446088" algn="l"/>
              </a:tabLst>
            </a:pPr>
            <a:r>
              <a:rPr lang="ru-RU" sz="2400" dirty="0">
                <a:solidFill>
                  <a:srgbClr val="002060"/>
                </a:solidFill>
                <a:cs typeface="Arial" charset="0"/>
              </a:rPr>
              <a:t>Таким образом, услуги по транспортировке товаров железнодорожным транспортом до морского порта Актау (т.е. внутри границ Казахстана), не признаются услугами, связанными с международной перевозкой, и подлежат обложению по ставке НДС 12%.</a:t>
            </a:r>
          </a:p>
          <a:p>
            <a:pPr marL="0" lvl="1" indent="447675" algn="just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tabLst>
                <a:tab pos="446088" algn="l"/>
              </a:tabLst>
            </a:pPr>
            <a:r>
              <a:rPr lang="ru-RU" sz="2400" dirty="0">
                <a:solidFill>
                  <a:srgbClr val="002060"/>
                </a:solidFill>
                <a:cs typeface="Arial" charset="0"/>
              </a:rPr>
              <a:t>Предлагается поправка, в соответствии с которой перевозка железнодорожно-паромным транспортом будет относиться к международной перевозке.</a:t>
            </a:r>
          </a:p>
          <a:p>
            <a:pPr marL="0" lvl="1" indent="354013" algn="just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tabLst>
                <a:tab pos="446088" algn="l"/>
              </a:tabLst>
            </a:pPr>
            <a:r>
              <a:rPr lang="ru-RU" sz="2000" dirty="0">
                <a:latin typeface="Arial Narrow" pitchFamily="34" charset="0"/>
                <a:cs typeface="Arial" charset="0"/>
              </a:rPr>
              <a:t>  </a:t>
            </a:r>
            <a:br>
              <a:rPr lang="ru-RU" sz="2000" dirty="0">
                <a:latin typeface="Arial Narrow" pitchFamily="34" charset="0"/>
                <a:cs typeface="Arial" charset="0"/>
              </a:rPr>
            </a:br>
            <a:endParaRPr lang="ru-RU" sz="20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Tx/>
              <a:buChar char="-"/>
              <a:tabLst>
                <a:tab pos="446088" algn="l"/>
              </a:tabLst>
            </a:pPr>
            <a:endParaRPr lang="ru-RU" sz="15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0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90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6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114000"/>
              </a:lnSpc>
              <a:spcBef>
                <a:spcPts val="325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446088" algn="l"/>
              </a:tabLst>
            </a:pPr>
            <a:endParaRPr lang="ru-RU" sz="1700" dirty="0">
              <a:solidFill>
                <a:srgbClr val="002060"/>
              </a:solidFill>
              <a:cs typeface="Arial" charset="0"/>
            </a:endParaRPr>
          </a:p>
          <a:p>
            <a:pPr marL="0" lvl="1" indent="354013" algn="just">
              <a:lnSpc>
                <a:spcPct val="90000"/>
              </a:lnSpc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tabLst>
                <a:tab pos="446088" algn="l"/>
              </a:tabLst>
            </a:pPr>
            <a:endParaRPr lang="ru-RU" sz="1700" dirty="0">
              <a:solidFill>
                <a:srgbClr val="227A8F"/>
              </a:solidFill>
              <a:cs typeface="Arial" charset="0"/>
            </a:endParaRPr>
          </a:p>
          <a:p>
            <a:pPr marL="0" lvl="1" indent="354013" algn="just">
              <a:lnSpc>
                <a:spcPct val="90000"/>
              </a:lnSpc>
              <a:spcBef>
                <a:spcPts val="325"/>
              </a:spcBef>
              <a:buClr>
                <a:schemeClr val="accent1"/>
              </a:buClr>
              <a:buFont typeface="Verdana" pitchFamily="34" charset="0"/>
              <a:buNone/>
              <a:tabLst>
                <a:tab pos="446088" algn="l"/>
              </a:tabLst>
            </a:pPr>
            <a:endParaRPr lang="ru-RU" sz="1700" dirty="0">
              <a:solidFill>
                <a:srgbClr val="227A8F"/>
              </a:solidFill>
              <a:cs typeface="Arial" charset="0"/>
            </a:endParaRPr>
          </a:p>
          <a:p>
            <a:pPr indent="354013" algn="just">
              <a:lnSpc>
                <a:spcPct val="14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tabLst>
                <a:tab pos="446088" algn="l"/>
              </a:tabLst>
            </a:pPr>
            <a:endParaRPr lang="ru-RU" sz="1900" dirty="0">
              <a:cs typeface="Arial" charset="0"/>
            </a:endParaRPr>
          </a:p>
        </p:txBody>
      </p:sp>
      <p:sp>
        <p:nvSpPr>
          <p:cNvPr id="690178" name="Заголовок 1"/>
          <p:cNvSpPr txBox="1">
            <a:spLocks/>
          </p:cNvSpPr>
          <p:nvPr/>
        </p:nvSpPr>
        <p:spPr bwMode="auto">
          <a:xfrm>
            <a:off x="0" y="30480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Налогообложение международных перевозок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539750" y="876300"/>
            <a:ext cx="8170863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8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92495" y="6381328"/>
            <a:ext cx="3651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8E7842-CFBB-45DE-B76A-A18C14BA06C8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1788" y="1124744"/>
            <a:ext cx="8496300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lvl="1" indent="447675" algn="just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tabLst>
                <a:tab pos="446088" algn="l"/>
              </a:tabLst>
              <a:defRPr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птимизация механизма «платы за доступность» по концессионным проектам особой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значимости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k-KZ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447675" algn="just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tabLst>
                <a:tab pos="446088" algn="l"/>
              </a:tabLst>
              <a:defRPr/>
            </a:pPr>
            <a:endParaRPr lang="kk-KZ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447675" algn="just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tabLst>
                <a:tab pos="446088" algn="l"/>
              </a:tabLst>
              <a:defRPr/>
            </a:pP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Поправки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инициированные в связи с разграничением полномочий между МИД РК и МВД РК в части принятия и согласования </a:t>
            </a: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приглашений.</a:t>
            </a:r>
          </a:p>
          <a:p>
            <a:pPr marL="0" lvl="1" indent="447675" algn="just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tabLst>
                <a:tab pos="446088" algn="l"/>
              </a:tabLst>
              <a:defRPr/>
            </a:pPr>
            <a:endParaRPr lang="kk-KZ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447675" algn="just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tabLst>
                <a:tab pos="446088" algn="l"/>
              </a:tabLst>
              <a:defRPr/>
            </a:pPr>
            <a:r>
              <a:rPr lang="kk-KZ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Приведение </a:t>
            </a:r>
            <a:r>
              <a:rPr lang="kk-K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действующего законодательства в соответствие с ранее принятыми законодательными актами.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354013" algn="just" eaLnBrk="1" hangingPunct="1">
              <a:lnSpc>
                <a:spcPct val="90000"/>
              </a:lnSpc>
              <a:spcBef>
                <a:spcPts val="1200"/>
              </a:spcBef>
              <a:buFont typeface="Wingdings 3" pitchFamily="18" charset="2"/>
              <a:buNone/>
              <a:tabLst>
                <a:tab pos="446088" algn="l"/>
              </a:tabLst>
              <a:defRPr/>
            </a:pPr>
            <a:endParaRPr lang="kk-KZ" sz="20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54013" algn="just" eaLnBrk="1" hangingPunct="1">
              <a:lnSpc>
                <a:spcPct val="90000"/>
              </a:lnSpc>
              <a:spcBef>
                <a:spcPts val="1200"/>
              </a:spcBef>
              <a:buFontTx/>
              <a:buChar char="-"/>
              <a:tabLst>
                <a:tab pos="446088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lvl="1" indent="354013" algn="just" eaLnBrk="1" hangingPunct="1">
              <a:lnSpc>
                <a:spcPct val="90000"/>
              </a:lnSpc>
              <a:spcBef>
                <a:spcPts val="1200"/>
              </a:spcBef>
              <a:buFont typeface="Wingdings 3" pitchFamily="18" charset="2"/>
              <a:buNone/>
              <a:tabLst>
                <a:tab pos="446088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0" indent="457200" algn="just" eaLnBrk="1" hangingPunct="1">
              <a:spcBef>
                <a:spcPts val="1200"/>
              </a:spcBef>
              <a:buFont typeface="Wingdings 3" pitchFamily="18" charset="2"/>
              <a:buNone/>
              <a:tabLst>
                <a:tab pos="446088" algn="l"/>
              </a:tabLst>
              <a:defRPr/>
            </a:pPr>
            <a:endParaRPr lang="ru-RU" sz="20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7373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60991" y="6453336"/>
            <a:ext cx="334194" cy="293117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D0F0C1-AD0D-4D82-AA61-AA4CA37E3731}" type="slidenum">
              <a:rPr lang="ru-RU" sz="120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z="1200" dirty="0"/>
          </a:p>
        </p:txBody>
      </p:sp>
      <p:sp>
        <p:nvSpPr>
          <p:cNvPr id="692227" name="Заголовок 1"/>
          <p:cNvSpPr txBox="1">
            <a:spLocks/>
          </p:cNvSpPr>
          <p:nvPr/>
        </p:nvSpPr>
        <p:spPr bwMode="auto">
          <a:xfrm>
            <a:off x="266699" y="275433"/>
            <a:ext cx="8715375" cy="70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2060"/>
                </a:solidFill>
                <a:cs typeface="Arial" charset="0"/>
              </a:rPr>
              <a:t>Текущие изменения законодательства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1788" y="908720"/>
            <a:ext cx="8607425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22924</TotalTime>
  <Words>687</Words>
  <Application>Microsoft Office PowerPoint</Application>
  <PresentationFormat>Экран (4:3)</PresentationFormat>
  <Paragraphs>147</Paragraphs>
  <Slides>11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Открытая</vt:lpstr>
      <vt:lpstr>1_Открытая</vt:lpstr>
      <vt:lpstr>think-cell Slide</vt:lpstr>
      <vt:lpstr>О предлагаемых  изменениях и дополнениях  в Налоговый кодекс в 2016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Совершенствование налогообложения  финансового сектора</vt:lpstr>
      <vt:lpstr>Презентация PowerPoint</vt:lpstr>
      <vt:lpstr>Презентация PowerPoint</vt:lpstr>
      <vt:lpstr>Презентация PowerPoint</vt:lpstr>
      <vt:lpstr>Налоговое и таможенное администрирование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 по изменению действующего законодательства</dc:title>
  <dc:creator>Мурзагалиева Лаззат Имангельдиевна</dc:creator>
  <cp:lastModifiedBy>Айдос Жуматай</cp:lastModifiedBy>
  <cp:revision>1118</cp:revision>
  <cp:lastPrinted>2016-09-29T16:09:22Z</cp:lastPrinted>
  <dcterms:created xsi:type="dcterms:W3CDTF">2015-12-11T12:32:02Z</dcterms:created>
  <dcterms:modified xsi:type="dcterms:W3CDTF">2016-12-22T03:19:54Z</dcterms:modified>
</cp:coreProperties>
</file>