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4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60000"/>
                <a:lumOff val="40000"/>
              </a:schemeClr>
            </a:gs>
            <a:gs pos="12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18CFDF-86DD-432B-B0CC-D6DE267B2465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egov.k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86116" y="500042"/>
            <a:ext cx="3429024" cy="15001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2A2EC6"/>
                </a:solidFill>
                <a:latin typeface="Times New Roman" pitchFamily="18" charset="0"/>
                <a:cs typeface="Times New Roman" pitchFamily="18" charset="0"/>
              </a:rPr>
              <a:t>Государственные услуги органов государственных доходов возможны получению:</a:t>
            </a:r>
            <a:endParaRPr lang="ru-RU" dirty="0">
              <a:solidFill>
                <a:srgbClr val="2A2EC6"/>
              </a:solidFill>
            </a:endParaRPr>
          </a:p>
        </p:txBody>
      </p:sp>
      <p:pic>
        <p:nvPicPr>
          <p:cNvPr id="11" name="Рисунок 7" descr="C:\Users\kmukusheva\Desktop\Новая папка\Новая папка\44b7005e21966a2eb23371bac7273464_14768ae0690e3d7959c04cf89c446c-office-building-clipart-png_1500-150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4000504"/>
            <a:ext cx="2286022" cy="18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3" descr="C:\Users\kmukusheva\Desktop\СЛАЙДЫ\16.02.17\Карт для слайда\Карт для слайда\shutterstock_52551880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5984" y="4071942"/>
            <a:ext cx="2571746" cy="1643062"/>
          </a:xfrm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2000232" y="2714620"/>
            <a:ext cx="3143273" cy="300039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357818" y="2714620"/>
            <a:ext cx="3143273" cy="300039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2786058"/>
            <a:ext cx="26432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через</a:t>
            </a:r>
          </a:p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веб</a:t>
            </a:r>
            <a:r>
              <a:rPr lang="en-US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портал электронного правительства: </a:t>
            </a:r>
            <a:r>
              <a:rPr lang="en-US" sz="1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www.egov.kz</a:t>
            </a:r>
            <a:r>
              <a:rPr lang="ru-RU" sz="1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23 вида </a:t>
            </a:r>
            <a:r>
              <a:rPr lang="ru-RU" sz="1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услуг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2786058"/>
            <a:ext cx="29289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через</a:t>
            </a:r>
          </a:p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Государственную  корпорацию «Правительство для граждан» </a:t>
            </a:r>
          </a:p>
          <a:p>
            <a:pPr algn="ctr"/>
            <a:r>
              <a:rPr lang="ru-RU" sz="1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1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видов услуг </a:t>
            </a:r>
          </a:p>
          <a:p>
            <a:pPr algn="ctr"/>
            <a:endPara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5" descr="C:\Users\kmukusheva\Desktop\СЛАЙДЫ\16.02.17\Карт для слайда\Карт для слайда\shutterstock_5255188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4143380"/>
            <a:ext cx="128588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Стрелка вправо 27"/>
          <p:cNvSpPr/>
          <p:nvPr/>
        </p:nvSpPr>
        <p:spPr>
          <a:xfrm rot="8010658">
            <a:off x="3478478" y="2147253"/>
            <a:ext cx="810581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2677496">
            <a:off x="5840201" y="2142736"/>
            <a:ext cx="807985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solidFill>
                  <a:srgbClr val="2A2EC6"/>
                </a:solidFill>
                <a:latin typeface="Times New Roman" pitchFamily="18" charset="0"/>
                <a:cs typeface="Times New Roman" pitchFamily="18" charset="0"/>
              </a:rPr>
              <a:t>Перечень государственных услуг, оказываемых  органами государственных доходов, которые возможны получению через веб</a:t>
            </a:r>
            <a:r>
              <a:rPr lang="en-US" sz="1200" b="1" dirty="0" smtClean="0">
                <a:solidFill>
                  <a:srgbClr val="2A2E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rgbClr val="2A2EC6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200" b="1" dirty="0">
                <a:solidFill>
                  <a:srgbClr val="2A2E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rgbClr val="2A2EC6"/>
                </a:solidFill>
                <a:latin typeface="Times New Roman" pitchFamily="18" charset="0"/>
                <a:cs typeface="Times New Roman" pitchFamily="18" charset="0"/>
              </a:rPr>
              <a:t>портал электронного правительства</a:t>
            </a:r>
            <a:r>
              <a:rPr lang="ru-RU" sz="1200" b="1" dirty="0">
                <a:solidFill>
                  <a:srgbClr val="2A2EC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200" b="1" dirty="0">
              <a:solidFill>
                <a:srgbClr val="2A2E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6166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92600" indent="-228600">
              <a:spcBef>
                <a:spcPts val="0"/>
              </a:spcBef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Регистрационный </a:t>
            </a: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учет лица, занимающегося частной практикой;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Регистрация </a:t>
            </a: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налогоплательщиков;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Регистрационный </a:t>
            </a: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учет в качестве электронного налогоплательщика;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Выдача </a:t>
            </a: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лицензии на производство табачных изделий;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Выдача </a:t>
            </a: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лицензии на производство этилового спирта;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Выдача </a:t>
            </a: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лицензии на производство алкогольной продукции;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Выдача </a:t>
            </a: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лицензии на хранение и оптовую реализацию алкогольной продукции, за исключением </a:t>
            </a: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деятельности </a:t>
            </a: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 хранению и оптовой реализации алкогольной продукции на территории ее производства;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Выдача </a:t>
            </a: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лицензии на хранение и розничную реализацию алкогольной продукции, за исключением </a:t>
            </a:r>
            <a:endParaRPr lang="ru-RU" sz="12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деятельности </a:t>
            </a: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 хранению и розничной реализации алкогольной продукции на территории ее производства;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Представление сведений об отсутствии (наличии) задолженности, учет по которым ведется в </a:t>
            </a: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органах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государственных </a:t>
            </a: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доходов;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Подтверждение </a:t>
            </a:r>
            <a:r>
              <a:rPr lang="ru-RU" sz="12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резидентства</a:t>
            </a: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Республики Казахстан</a:t>
            </a: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Приостановление </a:t>
            </a: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(продление, возобновление) представления налоговой отчетности;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Прием налоговой отчетности;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Отзыв налоговой отчетности</a:t>
            </a: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Проведение зачетов и возвратов налогов, платежей в бюджет, пени, штрафов;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Возврат налога на добавленную стоимость из бюджета;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Прием налоговых форм при экспорте (импорте) товаров в Евразийском экономическом союзе»;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Проведение квалификационного экзамена лиц, претендующих на право осуществлять деятельность </a:t>
            </a:r>
            <a:endParaRPr lang="ru-RU" sz="12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администратора </a:t>
            </a: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(временного администратора, реабилитационного, временного и </a:t>
            </a:r>
            <a:r>
              <a:rPr lang="ru-RU" sz="12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банкротного</a:t>
            </a:r>
            <a:endParaRPr lang="ru-RU" sz="12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управляющих</a:t>
            </a: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Выдача выписок из лицевого счета о состоянии расчетов с бюджетом, а также по социальным платежам;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Включение </a:t>
            </a: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 реестр уполномоченных экономических операторов;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Включение в реестр таможенных представителей;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Включение в реестр таможенных перевозчиков;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Включение в реестр владельцев мест временного хранения;</a:t>
            </a:r>
          </a:p>
          <a:p>
            <a:pPr marL="192600" indent="-228600">
              <a:spcBef>
                <a:spcPts val="0"/>
              </a:spcBef>
            </a:pPr>
            <a:r>
              <a:rPr lang="ru-RU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Включение в реестр владельцев магазинов беспошлинной </a:t>
            </a: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торговли.</a:t>
            </a:r>
            <a:endParaRPr lang="ru-RU" sz="12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600" indent="-228600">
              <a:spcBef>
                <a:spcPts val="0"/>
              </a:spcBef>
            </a:pPr>
            <a:endParaRPr lang="ru-RU" sz="12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779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200" b="1" dirty="0">
                <a:solidFill>
                  <a:srgbClr val="2A2EC6"/>
                </a:solidFill>
                <a:latin typeface="Times New Roman" pitchFamily="18" charset="0"/>
                <a:cs typeface="Times New Roman" pitchFamily="18" charset="0"/>
              </a:rPr>
              <a:t>Перечень государственных услуг, оказываемых  органами государственных доходов, которые возможны получению через Государственную </a:t>
            </a:r>
            <a:r>
              <a:rPr lang="ru-RU" sz="1200" b="1" dirty="0" smtClean="0">
                <a:solidFill>
                  <a:srgbClr val="2A2EC6"/>
                </a:solidFill>
                <a:latin typeface="Times New Roman" pitchFamily="18" charset="0"/>
                <a:cs typeface="Times New Roman" pitchFamily="18" charset="0"/>
              </a:rPr>
              <a:t>корпорацию </a:t>
            </a:r>
            <a:r>
              <a:rPr lang="ru-RU" sz="1200" b="1" dirty="0">
                <a:solidFill>
                  <a:srgbClr val="2A2EC6"/>
                </a:solidFill>
                <a:latin typeface="Times New Roman" pitchFamily="18" charset="0"/>
                <a:cs typeface="Times New Roman" pitchFamily="18" charset="0"/>
              </a:rPr>
              <a:t>«Правительство для граждан»</a:t>
            </a:r>
            <a:endParaRPr lang="ru-RU" sz="1200" b="1" dirty="0">
              <a:solidFill>
                <a:srgbClr val="2A2E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6166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Регистрационный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учет лица, занимающегося частной практикой;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Регистрация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налогоплательщиков;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Регистрационный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учет в качестве электронного налогоплательщика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Присвоение персонального идентификационного номера (ПИН-код) производителям (импортерам) </a:t>
            </a:r>
            <a:endParaRPr lang="ru-RU" sz="13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отдельных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видов нефтепродуктов, а также на товары производителей и импортеров некоторых видов </a:t>
            </a:r>
            <a:endParaRPr lang="ru-RU" sz="13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подакцизной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продукции, авиационного топлива и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мазута;</a:t>
            </a:r>
            <a:endParaRPr lang="ru-RU" sz="13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Выдача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лицензии на производство табачных изделий;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Выдача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лицензии на производство этилового спирта;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Выдача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лицензии на производство алкогольной продукции;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Выдача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лицензии на хранение и оптовую реализацию алкогольной продукции, за исключением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деятельности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 хранению и оптовой реализации алкогольной продукции на территории ее производства;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Выдача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лицензии на хранение и розничную реализацию алкогольной продукции, за исключением </a:t>
            </a:r>
            <a:endParaRPr lang="ru-RU" sz="13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деятельности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 хранению и розничной реализации алкогольной продукции на территории ее производства;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Представление сведений об отсутствии (наличии) задолженности, учет по которым ведется в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органах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государственных доходов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Выдача справки о суммах полученных доходов из источников в Республике Казахстан и удержанных </a:t>
            </a:r>
            <a:endParaRPr lang="ru-RU" sz="13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уплаченных)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налогов;</a:t>
            </a:r>
            <a:endParaRPr lang="ru-RU" sz="13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600" indent="-228600">
              <a:spcBef>
                <a:spcPts val="0"/>
              </a:spcBef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Подтверждение </a:t>
            </a:r>
            <a:r>
              <a:rPr lang="ru-RU" sz="13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резидентства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Республики Казахстан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Приостановление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(продление, возобновление) представления налоговой отчетности;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Прием налоговой отчетности;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Отзыв налоговой отчетности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Проведение зачетов и возвратов налогов, платежей в бюджет, пени, штрафов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Изменение сроков исполнения налогового обязательства по уплате налогов и (или)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плат;</a:t>
            </a:r>
            <a:endParaRPr lang="ru-RU" sz="13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налоговых форм при экспорте (импорте) товаров в Евразийском экономическом союзе»;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Проведение квалификационного экзамена лиц, претендующих на право осуществлять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администратора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(временного администратора, реабилитационного, временного и </a:t>
            </a:r>
            <a:r>
              <a:rPr lang="ru-RU" sz="13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банкротного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3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управляющих);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Принятие предварительных решений о происхождении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товаров;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Принятие предварительного решения о классификации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товара;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Выдача решения о классификации товара в несобранном или разобранном виде, в том числе в </a:t>
            </a:r>
            <a:endParaRPr lang="ru-RU" sz="13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некомплектном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или незавершенном виде, ввоз которого предполагается различными партиями в течение </a:t>
            </a:r>
            <a:endParaRPr lang="ru-RU" sz="13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определенного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периода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времени;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Включение в реестр владельцев складов хранения собственных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товаров;</a:t>
            </a:r>
            <a:endParaRPr lang="ru-RU" sz="13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600" indent="-228600">
              <a:spcBef>
                <a:spcPts val="0"/>
              </a:spcBef>
            </a:pP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Изменение сроков уплаты ввозных таможенных пошлин;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Апостилирование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официальных документов, исходящих из структурных подразделений Министерства </a:t>
            </a:r>
            <a:endParaRPr lang="ru-RU" sz="13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финансов </a:t>
            </a:r>
            <a:r>
              <a:rPr lang="ru-RU" sz="13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Республики Казахстан и (или) их территориальных подразделений.</a:t>
            </a:r>
          </a:p>
          <a:p>
            <a:pPr marL="192600" indent="-228600">
              <a:spcBef>
                <a:spcPts val="0"/>
              </a:spcBef>
            </a:pPr>
            <a:endParaRPr lang="ru-RU" sz="12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843752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411</TotalTime>
  <Words>652</Words>
  <Application>Microsoft Office PowerPoint</Application>
  <PresentationFormat>Экран (4:3)</PresentationFormat>
  <Paragraphs>75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Презентация PowerPoint</vt:lpstr>
      <vt:lpstr>Перечень государственных услуг, оказываемых  органами государственных доходов, которые возможны получению через веб – портал электронного правительства:</vt:lpstr>
      <vt:lpstr>Перечень государственных услуг, оказываемых  органами государственных доходов, которые возможны получению через Государственную корпорацию «Правительство для граждан»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государственных услуг, оказываемых на центральном уровне – Комитетом государственных доходов Министерства  финансов Республики Казахстан</dc:title>
  <dc:creator>gkushenova</dc:creator>
  <cp:lastModifiedBy>Гульдана Мамырбаевна Атабаева</cp:lastModifiedBy>
  <cp:revision>49</cp:revision>
  <dcterms:created xsi:type="dcterms:W3CDTF">2017-05-12T09:44:35Z</dcterms:created>
  <dcterms:modified xsi:type="dcterms:W3CDTF">2019-02-15T04:52:44Z</dcterms:modified>
</cp:coreProperties>
</file>